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63" r:id="rId5"/>
    <p:sldId id="264" r:id="rId6"/>
    <p:sldId id="265" r:id="rId7"/>
    <p:sldId id="266" r:id="rId8"/>
    <p:sldId id="267" r:id="rId9"/>
    <p:sldId id="268" r:id="rId10"/>
  </p:sldIdLst>
  <p:sldSz cx="12192000" cy="6858000"/>
  <p:notesSz cx="12192000" cy="6858000"/>
  <p:custDataLst>
    <p:tags r:id="rId14"/>
  </p:custDataLst>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31609C"/>
                </a:solidFill>
                <a:latin typeface="黑体" panose="02010609060101010101" charset="-122"/>
                <a:cs typeface="黑体" panose="02010609060101010101" charset="-122"/>
              </a:defRPr>
            </a:lvl1pPr>
          </a:lstStyle>
          <a:p/>
        </p:txBody>
      </p:sp>
      <p:sp>
        <p:nvSpPr>
          <p:cNvPr id="3" name="Holder 3"/>
          <p:cNvSpPr>
            <a:spLocks noGrp="1"/>
          </p:cNvSpPr>
          <p:nvPr>
            <p:ph type="body" idx="1"/>
          </p:nvPr>
        </p:nvSpPr>
        <p:spPr/>
        <p:txBody>
          <a:bodyPr lIns="0" tIns="0" rIns="0" bIns="0"/>
          <a:lstStyle>
            <a:lvl1pPr>
              <a:defRPr sz="1600" b="0" i="0">
                <a:solidFill>
                  <a:srgbClr val="FF0000"/>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31609C"/>
                </a:solidFill>
                <a:latin typeface="黑体" panose="02010609060101010101" charset="-122"/>
                <a:cs typeface="黑体" panose="02010609060101010101"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50" b="1" i="0">
                <a:solidFill>
                  <a:srgbClr val="31609C"/>
                </a:solidFill>
                <a:latin typeface="黑体" panose="02010609060101010101" charset="-122"/>
                <a:cs typeface="黑体" panose="02010609060101010101"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6"/>
          <a:stretch>
            <a:fillRect/>
          </a:stretch>
        </p:blipFill>
        <p:spPr>
          <a:xfrm>
            <a:off x="0" y="0"/>
            <a:ext cx="12192000" cy="886269"/>
          </a:xfrm>
          <a:prstGeom prst="rect">
            <a:avLst/>
          </a:prstGeom>
        </p:spPr>
      </p:pic>
      <p:sp>
        <p:nvSpPr>
          <p:cNvPr id="2" name="Holder 2"/>
          <p:cNvSpPr>
            <a:spLocks noGrp="1"/>
          </p:cNvSpPr>
          <p:nvPr>
            <p:ph type="title"/>
          </p:nvPr>
        </p:nvSpPr>
        <p:spPr>
          <a:xfrm>
            <a:off x="4355185" y="1320444"/>
            <a:ext cx="1626870" cy="504825"/>
          </a:xfrm>
          <a:prstGeom prst="rect">
            <a:avLst/>
          </a:prstGeom>
        </p:spPr>
        <p:txBody>
          <a:bodyPr wrap="square" lIns="0" tIns="0" rIns="0" bIns="0">
            <a:spAutoFit/>
          </a:bodyPr>
          <a:lstStyle>
            <a:lvl1pPr>
              <a:defRPr sz="3150" b="1" i="0">
                <a:solidFill>
                  <a:srgbClr val="31609C"/>
                </a:solidFill>
                <a:latin typeface="黑体" panose="02010609060101010101" charset="-122"/>
                <a:cs typeface="黑体" panose="02010609060101010101" charset="-122"/>
              </a:defRPr>
            </a:lvl1pPr>
          </a:lstStyle>
          <a:p/>
        </p:txBody>
      </p:sp>
      <p:sp>
        <p:nvSpPr>
          <p:cNvPr id="3" name="Holder 3"/>
          <p:cNvSpPr>
            <a:spLocks noGrp="1"/>
          </p:cNvSpPr>
          <p:nvPr>
            <p:ph type="body" idx="1"/>
          </p:nvPr>
        </p:nvSpPr>
        <p:spPr>
          <a:xfrm>
            <a:off x="386537" y="1879574"/>
            <a:ext cx="5492115" cy="3683000"/>
          </a:xfrm>
          <a:prstGeom prst="rect">
            <a:avLst/>
          </a:prstGeom>
        </p:spPr>
        <p:txBody>
          <a:bodyPr wrap="square" lIns="0" tIns="0" rIns="0" bIns="0">
            <a:spAutoFit/>
          </a:bodyPr>
          <a:lstStyle>
            <a:lvl1pPr>
              <a:defRPr sz="1600" b="0" i="0">
                <a:solidFill>
                  <a:srgbClr val="FF0000"/>
                </a:solidFill>
                <a:latin typeface="黑体" panose="02010609060101010101" charset="-122"/>
                <a:cs typeface="黑体" panose="02010609060101010101"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309837"/>
            <a:ext cx="12192000" cy="1847215"/>
            <a:chOff x="0" y="1309837"/>
            <a:chExt cx="12192000" cy="1847215"/>
          </a:xfrm>
        </p:grpSpPr>
        <p:pic>
          <p:nvPicPr>
            <p:cNvPr id="3" name="object 3"/>
            <p:cNvPicPr/>
            <p:nvPr/>
          </p:nvPicPr>
          <p:blipFill>
            <a:blip r:embed="rId1"/>
            <a:stretch>
              <a:fillRect/>
            </a:stretch>
          </p:blipFill>
          <p:spPr>
            <a:xfrm>
              <a:off x="0" y="1309837"/>
              <a:ext cx="12192000" cy="1847215"/>
            </a:xfrm>
            <a:prstGeom prst="rect">
              <a:avLst/>
            </a:prstGeom>
          </p:spPr>
        </p:pic>
        <p:pic>
          <p:nvPicPr>
            <p:cNvPr id="4" name="object 4"/>
            <p:cNvPicPr/>
            <p:nvPr/>
          </p:nvPicPr>
          <p:blipFill>
            <a:blip r:embed="rId2"/>
            <a:stretch>
              <a:fillRect/>
            </a:stretch>
          </p:blipFill>
          <p:spPr>
            <a:xfrm>
              <a:off x="475678" y="1720977"/>
              <a:ext cx="11286210" cy="630643"/>
            </a:xfrm>
            <a:prstGeom prst="rect">
              <a:avLst/>
            </a:prstGeom>
          </p:spPr>
        </p:pic>
      </p:grpSp>
      <p:sp>
        <p:nvSpPr>
          <p:cNvPr id="8" name="文本框 7"/>
          <p:cNvSpPr txBox="1"/>
          <p:nvPr/>
        </p:nvSpPr>
        <p:spPr>
          <a:xfrm>
            <a:off x="4343400" y="3493770"/>
            <a:ext cx="3839210" cy="655955"/>
          </a:xfrm>
          <a:prstGeom prst="rect">
            <a:avLst/>
          </a:prstGeom>
          <a:noFill/>
        </p:spPr>
        <p:txBody>
          <a:bodyPr wrap="square" rtlCol="0">
            <a:noAutofit/>
          </a:bodyPr>
          <a:p>
            <a:r>
              <a:rPr lang="zh-CN" altLang="en-US" sz="4400" u="none" strike="noStrike" kern="0" cap="none" spc="0" normalizeH="0">
                <a:solidFill>
                  <a:schemeClr val="accent4"/>
                </a:solidFill>
                <a:latin typeface="汉仪中黑 197" panose="00020600040101010101" charset="-122"/>
                <a:ea typeface="汉仪中黑 197" panose="00020600040101010101" charset="-122"/>
              </a:rPr>
              <a:t>申报注意事项</a:t>
            </a:r>
            <a:endParaRPr lang="zh-CN" altLang="en-US" sz="4400" u="none" strike="noStrike" kern="0" cap="none" spc="0" normalizeH="0">
              <a:solidFill>
                <a:schemeClr val="accent4"/>
              </a:solidFill>
              <a:latin typeface="汉仪中黑 197" panose="00020600040101010101" charset="-122"/>
              <a:ea typeface="汉仪中黑 197" panose="00020600040101010101"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1"/>
          <a:stretch>
            <a:fillRect/>
          </a:stretch>
        </p:blipFill>
        <p:spPr>
          <a:xfrm>
            <a:off x="3840721" y="144005"/>
            <a:ext cx="4610328" cy="573112"/>
          </a:xfrm>
          <a:prstGeom prst="rect">
            <a:avLst/>
          </a:prstGeom>
        </p:spPr>
      </p:pic>
      <p:sp>
        <p:nvSpPr>
          <p:cNvPr id="3" name="object 3"/>
          <p:cNvSpPr txBox="1"/>
          <p:nvPr/>
        </p:nvSpPr>
        <p:spPr>
          <a:xfrm>
            <a:off x="12015152" y="6622491"/>
            <a:ext cx="97790" cy="177165"/>
          </a:xfrm>
          <a:prstGeom prst="rect">
            <a:avLst/>
          </a:prstGeom>
        </p:spPr>
        <p:txBody>
          <a:bodyPr vert="horz" wrap="square" lIns="0" tIns="12065" rIns="0" bIns="0" rtlCol="0">
            <a:spAutoFit/>
          </a:bodyPr>
          <a:lstStyle/>
          <a:p>
            <a:pPr marL="12700">
              <a:lnSpc>
                <a:spcPct val="100000"/>
              </a:lnSpc>
              <a:spcBef>
                <a:spcPts val="95"/>
              </a:spcBef>
            </a:pPr>
            <a:r>
              <a:rPr sz="1000" spc="-5">
                <a:solidFill>
                  <a:srgbClr val="808080"/>
                </a:solidFill>
                <a:latin typeface="Gulim"/>
                <a:cs typeface="Gulim"/>
              </a:rPr>
              <a:t>6</a:t>
            </a:r>
            <a:endParaRPr sz="1000">
              <a:latin typeface="Gulim"/>
              <a:cs typeface="Gulim"/>
            </a:endParaRPr>
          </a:p>
        </p:txBody>
      </p:sp>
      <p:pic>
        <p:nvPicPr>
          <p:cNvPr id="4" name="object 4"/>
          <p:cNvPicPr/>
          <p:nvPr/>
        </p:nvPicPr>
        <p:blipFill>
          <a:blip r:embed="rId2"/>
          <a:stretch>
            <a:fillRect/>
          </a:stretch>
        </p:blipFill>
        <p:spPr>
          <a:xfrm>
            <a:off x="1318260" y="3828288"/>
            <a:ext cx="6028444" cy="18287"/>
          </a:xfrm>
          <a:prstGeom prst="rect">
            <a:avLst/>
          </a:prstGeom>
        </p:spPr>
      </p:pic>
      <p:sp>
        <p:nvSpPr>
          <p:cNvPr id="5" name="object 5"/>
          <p:cNvSpPr txBox="1">
            <a:spLocks noGrp="1"/>
          </p:cNvSpPr>
          <p:nvPr>
            <p:ph type="title"/>
          </p:nvPr>
        </p:nvSpPr>
        <p:spPr>
          <a:xfrm>
            <a:off x="888822" y="1152652"/>
            <a:ext cx="2472690" cy="391160"/>
          </a:xfrm>
          <a:prstGeom prst="rect">
            <a:avLst/>
          </a:prstGeom>
        </p:spPr>
        <p:txBody>
          <a:bodyPr vert="horz" wrap="square" lIns="0" tIns="12700" rIns="0" bIns="0" rtlCol="0">
            <a:spAutoFit/>
          </a:bodyPr>
          <a:lstStyle/>
          <a:p>
            <a:pPr marL="12700">
              <a:lnSpc>
                <a:spcPct val="100000"/>
              </a:lnSpc>
              <a:spcBef>
                <a:spcPts val="100"/>
              </a:spcBef>
            </a:pPr>
            <a:r>
              <a:rPr sz="2400" spc="-20">
                <a:solidFill>
                  <a:srgbClr val="000000"/>
                </a:solidFill>
              </a:rPr>
              <a:t>以个人名义申报</a:t>
            </a:r>
            <a:r>
              <a:rPr sz="2400" spc="-50">
                <a:solidFill>
                  <a:srgbClr val="000000"/>
                </a:solidFill>
              </a:rPr>
              <a:t>的</a:t>
            </a:r>
            <a:endParaRPr sz="2400"/>
          </a:p>
        </p:txBody>
      </p:sp>
      <p:sp>
        <p:nvSpPr>
          <p:cNvPr id="6" name="object 6"/>
          <p:cNvSpPr txBox="1"/>
          <p:nvPr/>
        </p:nvSpPr>
        <p:spPr>
          <a:xfrm>
            <a:off x="1265897" y="1850542"/>
            <a:ext cx="9098915" cy="1488440"/>
          </a:xfrm>
          <a:prstGeom prst="rect">
            <a:avLst/>
          </a:prstGeom>
        </p:spPr>
        <p:txBody>
          <a:bodyPr vert="horz" wrap="square" lIns="0" tIns="134620" rIns="0" bIns="0" rtlCol="0">
            <a:spAutoFit/>
          </a:bodyPr>
          <a:lstStyle/>
          <a:p>
            <a:pPr marL="12700">
              <a:lnSpc>
                <a:spcPct val="100000"/>
              </a:lnSpc>
              <a:spcBef>
                <a:spcPts val="10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应上传身份证照片</a:t>
            </a:r>
            <a:endParaRPr sz="1600">
              <a:latin typeface="黑体" panose="02010609060101010101" charset="-122"/>
              <a:cs typeface="黑体" panose="02010609060101010101" charset="-122"/>
            </a:endParaRPr>
          </a:p>
          <a:p>
            <a:pPr marL="12700">
              <a:lnSpc>
                <a:spcPct val="100000"/>
              </a:lnSpc>
              <a:spcBef>
                <a:spcPts val="9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30">
                <a:latin typeface="黑体" panose="02010609060101010101" charset="-122"/>
                <a:cs typeface="黑体" panose="02010609060101010101" charset="-122"/>
              </a:rPr>
              <a:t>审核要点：</a:t>
            </a:r>
            <a:endParaRPr sz="1600">
              <a:latin typeface="黑体" panose="02010609060101010101" charset="-122"/>
              <a:cs typeface="黑体" panose="02010609060101010101" charset="-122"/>
            </a:endParaRPr>
          </a:p>
          <a:p>
            <a:pPr marL="755650" indent="-286385">
              <a:lnSpc>
                <a:spcPct val="100000"/>
              </a:lnSpc>
              <a:spcBef>
                <a:spcPts val="960"/>
              </a:spcBef>
              <a:buFont typeface="Gulim"/>
              <a:buChar char="•"/>
              <a:tabLst>
                <a:tab pos="755015" algn="l"/>
                <a:tab pos="755650" algn="l"/>
              </a:tabLst>
            </a:pPr>
            <a:r>
              <a:rPr sz="1600" spc="-20">
                <a:latin typeface="黑体" panose="02010609060101010101" charset="-122"/>
                <a:cs typeface="黑体" panose="02010609060101010101" charset="-122"/>
              </a:rPr>
              <a:t>身份证信息应与申请人在“粤焕新”小程序“非营运货车淘汰更新”模块</a:t>
            </a:r>
            <a:r>
              <a:rPr sz="1600" spc="-20">
                <a:solidFill>
                  <a:srgbClr val="FF0000"/>
                </a:solidFill>
                <a:latin typeface="黑体" panose="02010609060101010101" charset="-122"/>
                <a:cs typeface="黑体" panose="02010609060101010101" charset="-122"/>
              </a:rPr>
              <a:t>实名认证信息一致</a:t>
            </a:r>
            <a:r>
              <a:rPr sz="1600" spc="-50">
                <a:latin typeface="黑体" panose="02010609060101010101" charset="-122"/>
                <a:cs typeface="黑体" panose="02010609060101010101" charset="-122"/>
              </a:rPr>
              <a:t>；</a:t>
            </a:r>
            <a:endParaRPr sz="1600">
              <a:latin typeface="黑体" panose="02010609060101010101" charset="-122"/>
              <a:cs typeface="黑体" panose="02010609060101010101" charset="-122"/>
            </a:endParaRPr>
          </a:p>
          <a:p>
            <a:pPr marL="755650" indent="-286385">
              <a:lnSpc>
                <a:spcPct val="100000"/>
              </a:lnSpc>
              <a:spcBef>
                <a:spcPts val="960"/>
              </a:spcBef>
              <a:buFont typeface="Gulim"/>
              <a:buChar char="•"/>
              <a:tabLst>
                <a:tab pos="755015" algn="l"/>
                <a:tab pos="755650" algn=""/>
              </a:tabLst>
            </a:pPr>
            <a:r>
              <a:rPr sz="1600" spc="-20">
                <a:latin typeface="黑体" panose="02010609060101010101" charset="-122"/>
                <a:cs typeface="黑体" panose="02010609060101010101" charset="-122"/>
              </a:rPr>
              <a:t>证件须</a:t>
            </a:r>
            <a:r>
              <a:rPr sz="1600" spc="-20">
                <a:solidFill>
                  <a:srgbClr val="FF0000"/>
                </a:solidFill>
                <a:latin typeface="黑体" panose="02010609060101010101" charset="-122"/>
                <a:cs typeface="黑体" panose="02010609060101010101" charset="-122"/>
              </a:rPr>
              <a:t>在有效期内</a:t>
            </a:r>
            <a:r>
              <a:rPr sz="1600" spc="-50">
                <a:latin typeface="黑体" panose="02010609060101010101" charset="-122"/>
                <a:cs typeface="黑体" panose="02010609060101010101" charset="-122"/>
              </a:rPr>
              <a:t>。</a:t>
            </a:r>
            <a:endParaRPr sz="1600">
              <a:latin typeface="黑体" panose="02010609060101010101" charset="-122"/>
              <a:cs typeface="黑体" panose="02010609060101010101" charset="-122"/>
            </a:endParaRPr>
          </a:p>
        </p:txBody>
      </p:sp>
      <p:sp>
        <p:nvSpPr>
          <p:cNvPr id="7" name="object 7"/>
          <p:cNvSpPr txBox="1"/>
          <p:nvPr/>
        </p:nvSpPr>
        <p:spPr>
          <a:xfrm>
            <a:off x="888822" y="3724262"/>
            <a:ext cx="2472690" cy="391160"/>
          </a:xfrm>
          <a:prstGeom prst="rect">
            <a:avLst/>
          </a:prstGeom>
        </p:spPr>
        <p:txBody>
          <a:bodyPr vert="horz" wrap="square" lIns="0" tIns="12700" rIns="0" bIns="0" rtlCol="0">
            <a:spAutoFit/>
          </a:bodyPr>
          <a:lstStyle/>
          <a:p>
            <a:pPr marL="12700">
              <a:lnSpc>
                <a:spcPct val="100000"/>
              </a:lnSpc>
              <a:spcBef>
                <a:spcPts val="100"/>
              </a:spcBef>
            </a:pPr>
            <a:r>
              <a:rPr sz="2400" b="1" spc="-20">
                <a:latin typeface="黑体" panose="02010609060101010101" charset="-122"/>
                <a:cs typeface="黑体" panose="02010609060101010101" charset="-122"/>
              </a:rPr>
              <a:t>以单位名义申报</a:t>
            </a:r>
            <a:r>
              <a:rPr sz="2400" b="1" spc="-50">
                <a:latin typeface="黑体" panose="02010609060101010101" charset="-122"/>
                <a:cs typeface="黑体" panose="02010609060101010101" charset="-122"/>
              </a:rPr>
              <a:t>的</a:t>
            </a:r>
            <a:endParaRPr sz="2400">
              <a:latin typeface="黑体" panose="02010609060101010101" charset="-122"/>
              <a:cs typeface="黑体" panose="02010609060101010101" charset="-122"/>
            </a:endParaRPr>
          </a:p>
        </p:txBody>
      </p:sp>
      <p:sp>
        <p:nvSpPr>
          <p:cNvPr id="8" name="object 8"/>
          <p:cNvSpPr txBox="1"/>
          <p:nvPr/>
        </p:nvSpPr>
        <p:spPr>
          <a:xfrm>
            <a:off x="1340192" y="4377423"/>
            <a:ext cx="9967595" cy="1854200"/>
          </a:xfrm>
          <a:prstGeom prst="rect">
            <a:avLst/>
          </a:prstGeom>
        </p:spPr>
        <p:txBody>
          <a:bodyPr vert="horz" wrap="square" lIns="0" tIns="134620" rIns="0" bIns="0" rtlCol="0">
            <a:spAutoFit/>
          </a:bodyPr>
          <a:lstStyle/>
          <a:p>
            <a:pPr marL="12700">
              <a:lnSpc>
                <a:spcPct val="100000"/>
              </a:lnSpc>
              <a:spcBef>
                <a:spcPts val="10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应上传授权委托书和被委托人身份证照片</a:t>
            </a:r>
            <a:endParaRPr sz="1600">
              <a:latin typeface="黑体" panose="02010609060101010101" charset="-122"/>
              <a:cs typeface="黑体" panose="02010609060101010101" charset="-122"/>
            </a:endParaRPr>
          </a:p>
          <a:p>
            <a:pPr marL="12700">
              <a:lnSpc>
                <a:spcPct val="100000"/>
              </a:lnSpc>
              <a:spcBef>
                <a:spcPts val="9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30">
                <a:latin typeface="黑体" panose="02010609060101010101" charset="-122"/>
                <a:cs typeface="黑体" panose="02010609060101010101" charset="-122"/>
              </a:rPr>
              <a:t>审核要点：</a:t>
            </a:r>
            <a:endParaRPr sz="1600">
              <a:latin typeface="黑体" panose="02010609060101010101" charset="-122"/>
              <a:cs typeface="黑体" panose="02010609060101010101" charset="-122"/>
            </a:endParaRPr>
          </a:p>
          <a:p>
            <a:pPr marL="755650" indent="-286385">
              <a:lnSpc>
                <a:spcPct val="100000"/>
              </a:lnSpc>
              <a:spcBef>
                <a:spcPts val="960"/>
              </a:spcBef>
              <a:buFont typeface="Gulim"/>
              <a:buChar char="•"/>
              <a:tabLst>
                <a:tab pos="755015" algn="l"/>
                <a:tab pos="755650" algn=""/>
              </a:tabLst>
            </a:pPr>
            <a:r>
              <a:rPr sz="1600" spc="-20">
                <a:latin typeface="黑体" panose="02010609060101010101" charset="-122"/>
                <a:cs typeface="黑体" panose="02010609060101010101" charset="-122"/>
              </a:rPr>
              <a:t>该授权委托书应采用</a:t>
            </a:r>
            <a:r>
              <a:rPr sz="1600" spc="-20">
                <a:solidFill>
                  <a:srgbClr val="FF0000"/>
                </a:solidFill>
                <a:latin typeface="黑体" panose="02010609060101010101" charset="-122"/>
                <a:cs typeface="黑体" panose="02010609060101010101" charset="-122"/>
              </a:rPr>
              <a:t>《通知》附件</a:t>
            </a:r>
            <a:r>
              <a:rPr sz="1600" spc="-10">
                <a:solidFill>
                  <a:srgbClr val="FF0000"/>
                </a:solidFill>
                <a:latin typeface="黑体" panose="02010609060101010101" charset="-122"/>
                <a:cs typeface="黑体" panose="02010609060101010101" charset="-122"/>
              </a:rPr>
              <a:t>2</a:t>
            </a:r>
            <a:r>
              <a:rPr sz="1600" spc="-20">
                <a:solidFill>
                  <a:srgbClr val="FF0000"/>
                </a:solidFill>
                <a:latin typeface="黑体" panose="02010609060101010101" charset="-122"/>
                <a:cs typeface="黑体" panose="02010609060101010101" charset="-122"/>
              </a:rPr>
              <a:t>的样本格式，加盖单位公章，由法定代表人和被委托人共同签字</a:t>
            </a:r>
            <a:r>
              <a:rPr sz="1600" spc="-50">
                <a:latin typeface="黑体" panose="02010609060101010101" charset="-122"/>
                <a:cs typeface="黑体" panose="02010609060101010101" charset="-122"/>
              </a:rPr>
              <a:t>。</a:t>
            </a:r>
            <a:endParaRPr sz="1600">
              <a:latin typeface="黑体" panose="02010609060101010101" charset="-122"/>
              <a:cs typeface="黑体" panose="02010609060101010101" charset="-122"/>
            </a:endParaRPr>
          </a:p>
          <a:p>
            <a:pPr marL="755015" marR="5080" indent="-285750">
              <a:lnSpc>
                <a:spcPct val="150000"/>
              </a:lnSpc>
              <a:buFont typeface="Gulim"/>
              <a:buChar char="•"/>
              <a:tabLst>
                <a:tab pos="755015" algn="l"/>
                <a:tab pos="755650" algn="l"/>
              </a:tabLst>
            </a:pPr>
            <a:r>
              <a:rPr sz="1600" spc="-10">
                <a:latin typeface="黑体" panose="02010609060101010101" charset="-122"/>
                <a:cs typeface="黑体" panose="02010609060101010101" charset="-122"/>
              </a:rPr>
              <a:t>被授权委托人的身份证信息应与申请人在“粤焕新”小程序“非营运货车淘汰更新”模块</a:t>
            </a:r>
            <a:r>
              <a:rPr sz="1600" spc="-20">
                <a:solidFill>
                  <a:srgbClr val="FF0000"/>
                </a:solidFill>
                <a:latin typeface="黑体" panose="02010609060101010101" charset="-122"/>
                <a:cs typeface="黑体" panose="02010609060101010101" charset="-122"/>
              </a:rPr>
              <a:t>实名认证信息一致且在有效期内</a:t>
            </a:r>
            <a:r>
              <a:rPr sz="1600" spc="-50">
                <a:latin typeface="黑体" panose="02010609060101010101" charset="-122"/>
                <a:cs typeface="黑体" panose="02010609060101010101" charset="-122"/>
              </a:rPr>
              <a:t>。</a:t>
            </a:r>
            <a:endParaRPr sz="1600">
              <a:latin typeface="黑体" panose="02010609060101010101" charset="-122"/>
              <a:cs typeface="黑体" panose="02010609060101010101" charset="-122"/>
            </a:endParaRPr>
          </a:p>
        </p:txBody>
      </p:sp>
      <p:sp>
        <p:nvSpPr>
          <p:cNvPr id="9" name="object 9"/>
          <p:cNvSpPr txBox="1"/>
          <p:nvPr/>
        </p:nvSpPr>
        <p:spPr>
          <a:xfrm>
            <a:off x="152399" y="6439229"/>
            <a:ext cx="9093200" cy="208279"/>
          </a:xfrm>
          <a:prstGeom prst="rect">
            <a:avLst/>
          </a:prstGeom>
        </p:spPr>
        <p:txBody>
          <a:bodyPr vert="horz" wrap="square" lIns="0" tIns="12700" rIns="0" bIns="0" rtlCol="0">
            <a:spAutoFit/>
          </a:bodyPr>
          <a:lstStyle/>
          <a:p>
            <a:pPr marL="12700">
              <a:lnSpc>
                <a:spcPct val="100000"/>
              </a:lnSpc>
              <a:spcBef>
                <a:spcPts val="100"/>
              </a:spcBef>
            </a:pPr>
            <a:r>
              <a:rPr sz="1200" spc="-5">
                <a:latin typeface="黑体" panose="02010609060101010101" charset="-122"/>
                <a:cs typeface="黑体" panose="02010609060101010101" charset="-122"/>
              </a:rPr>
              <a:t>《通知》指《广东省生态环境厅 广东省财政厅关于做好非营运类老旧中重型货车淘汰更新补贴和大气污染物减排财政激励工作的通知》</a:t>
            </a:r>
            <a:endParaRPr sz="1200">
              <a:latin typeface="黑体" panose="02010609060101010101" charset="-122"/>
              <a:cs typeface="黑体" panose="02010609060101010101"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886460"/>
            <a:chOff x="0" y="0"/>
            <a:chExt cx="12192000" cy="886460"/>
          </a:xfrm>
        </p:grpSpPr>
        <p:pic>
          <p:nvPicPr>
            <p:cNvPr id="3" name="object 3"/>
            <p:cNvPicPr/>
            <p:nvPr/>
          </p:nvPicPr>
          <p:blipFill>
            <a:blip r:embed="rId1"/>
            <a:stretch>
              <a:fillRect/>
            </a:stretch>
          </p:blipFill>
          <p:spPr>
            <a:xfrm>
              <a:off x="3058591" y="214795"/>
              <a:ext cx="388747" cy="435813"/>
            </a:xfrm>
            <a:prstGeom prst="rect">
              <a:avLst/>
            </a:prstGeom>
          </p:spPr>
        </p:pic>
        <p:pic>
          <p:nvPicPr>
            <p:cNvPr id="4" name="object 4"/>
            <p:cNvPicPr/>
            <p:nvPr/>
          </p:nvPicPr>
          <p:blipFill>
            <a:blip r:embed="rId2"/>
            <a:stretch>
              <a:fillRect/>
            </a:stretch>
          </p:blipFill>
          <p:spPr>
            <a:xfrm>
              <a:off x="3586721" y="141795"/>
              <a:ext cx="5602109" cy="576719"/>
            </a:xfrm>
            <a:prstGeom prst="rect">
              <a:avLst/>
            </a:prstGeom>
          </p:spPr>
        </p:pic>
      </p:grpSp>
      <p:sp>
        <p:nvSpPr>
          <p:cNvPr id="5" name="object 5"/>
          <p:cNvSpPr txBox="1"/>
          <p:nvPr/>
        </p:nvSpPr>
        <p:spPr>
          <a:xfrm>
            <a:off x="12015152" y="6622491"/>
            <a:ext cx="97790" cy="177165"/>
          </a:xfrm>
          <a:prstGeom prst="rect">
            <a:avLst/>
          </a:prstGeom>
        </p:spPr>
        <p:txBody>
          <a:bodyPr vert="horz" wrap="square" lIns="0" tIns="12065" rIns="0" bIns="0" rtlCol="0">
            <a:spAutoFit/>
          </a:bodyPr>
          <a:lstStyle/>
          <a:p>
            <a:pPr marL="12700">
              <a:lnSpc>
                <a:spcPct val="100000"/>
              </a:lnSpc>
              <a:spcBef>
                <a:spcPts val="95"/>
              </a:spcBef>
            </a:pPr>
            <a:r>
              <a:rPr sz="1000" spc="-5">
                <a:solidFill>
                  <a:srgbClr val="808080"/>
                </a:solidFill>
                <a:latin typeface="Gulim"/>
                <a:cs typeface="Gulim"/>
              </a:rPr>
              <a:t>8</a:t>
            </a:r>
            <a:endParaRPr sz="1000">
              <a:latin typeface="Gulim"/>
              <a:cs typeface="Gulim"/>
            </a:endParaRPr>
          </a:p>
        </p:txBody>
      </p:sp>
      <p:sp>
        <p:nvSpPr>
          <p:cNvPr id="6" name="object 6"/>
          <p:cNvSpPr txBox="1">
            <a:spLocks noGrp="1"/>
          </p:cNvSpPr>
          <p:nvPr>
            <p:ph type="title"/>
          </p:nvPr>
        </p:nvSpPr>
        <p:spPr>
          <a:xfrm>
            <a:off x="888822" y="1152652"/>
            <a:ext cx="8594090" cy="391160"/>
          </a:xfrm>
          <a:prstGeom prst="rect">
            <a:avLst/>
          </a:prstGeom>
        </p:spPr>
        <p:txBody>
          <a:bodyPr vert="horz" wrap="square" lIns="0" tIns="12700" rIns="0" bIns="0" rtlCol="0">
            <a:spAutoFit/>
          </a:bodyPr>
          <a:lstStyle/>
          <a:p>
            <a:pPr marL="12700">
              <a:lnSpc>
                <a:spcPct val="100000"/>
              </a:lnSpc>
              <a:spcBef>
                <a:spcPts val="100"/>
              </a:spcBef>
            </a:pPr>
            <a:r>
              <a:rPr sz="2400" spc="-20">
                <a:solidFill>
                  <a:srgbClr val="000000"/>
                </a:solidFill>
              </a:rPr>
              <a:t>应上传《报废机动车回收证明》《机动车注销证明书》和承诺</a:t>
            </a:r>
            <a:r>
              <a:rPr sz="2400" spc="-50">
                <a:solidFill>
                  <a:srgbClr val="000000"/>
                </a:solidFill>
              </a:rPr>
              <a:t>书</a:t>
            </a:r>
            <a:endParaRPr sz="2400"/>
          </a:p>
        </p:txBody>
      </p:sp>
      <p:sp>
        <p:nvSpPr>
          <p:cNvPr id="7" name="object 7"/>
          <p:cNvSpPr txBox="1"/>
          <p:nvPr/>
        </p:nvSpPr>
        <p:spPr>
          <a:xfrm>
            <a:off x="7533461" y="2034247"/>
            <a:ext cx="4343400" cy="3683000"/>
          </a:xfrm>
          <a:prstGeom prst="rect">
            <a:avLst/>
          </a:prstGeom>
        </p:spPr>
        <p:txBody>
          <a:bodyPr vert="horz" wrap="square" lIns="0" tIns="12700" rIns="0" bIns="0" rtlCol="0">
            <a:spAutoFit/>
          </a:bodyPr>
          <a:lstStyle/>
          <a:p>
            <a:pPr marL="298450" marR="5080" indent="-285750" algn="just">
              <a:lnSpc>
                <a:spcPct val="150000"/>
              </a:lnSpc>
              <a:spcBef>
                <a:spcPts val="100"/>
              </a:spcBef>
            </a:pPr>
            <a:r>
              <a:rPr sz="1600" spc="70">
                <a:latin typeface="Times New Roman" panose="02020603050405020304"/>
                <a:cs typeface="Times New Roman" panose="02020603050405020304"/>
              </a:rPr>
              <a:t>l</a:t>
            </a:r>
            <a:r>
              <a:rPr sz="1600" spc="500">
                <a:latin typeface="Times New Roman" panose="02020603050405020304"/>
                <a:cs typeface="Times New Roman" panose="02020603050405020304"/>
              </a:rPr>
              <a:t> </a:t>
            </a:r>
            <a:r>
              <a:rPr sz="1600" spc="-5">
                <a:latin typeface="黑体" panose="02010609060101010101" charset="-122"/>
                <a:cs typeface="黑体" panose="02010609060101010101" charset="-122"/>
              </a:rPr>
              <a:t>车主名称、车主身份证号/代码证号、车辆牌</a:t>
            </a:r>
            <a:r>
              <a:rPr sz="1600" spc="-20">
                <a:latin typeface="黑体" panose="02010609060101010101" charset="-122"/>
                <a:cs typeface="黑体" panose="02010609060101010101" charset="-122"/>
              </a:rPr>
              <a:t>照号码、车辆识别代号等</a:t>
            </a:r>
            <a:r>
              <a:rPr sz="1600" spc="-25">
                <a:solidFill>
                  <a:srgbClr val="FF0000"/>
                </a:solidFill>
                <a:latin typeface="黑体" panose="02010609060101010101" charset="-122"/>
                <a:cs typeface="黑体" panose="02010609060101010101" charset="-122"/>
              </a:rPr>
              <a:t>关键信息一致性</a:t>
            </a:r>
            <a:endParaRPr sz="1600">
              <a:latin typeface="黑体" panose="02010609060101010101" charset="-122"/>
              <a:cs typeface="黑体" panose="02010609060101010101" charset="-122"/>
            </a:endParaRPr>
          </a:p>
          <a:p>
            <a:pPr marL="298450" marR="5080" indent="-285750" algn="just">
              <a:lnSpc>
                <a:spcPct val="150000"/>
              </a:lnSpc>
            </a:pPr>
            <a:r>
              <a:rPr sz="1600" spc="70">
                <a:latin typeface="Times New Roman" panose="02020603050405020304"/>
                <a:cs typeface="Times New Roman" panose="02020603050405020304"/>
              </a:rPr>
              <a:t>l </a:t>
            </a:r>
            <a:r>
              <a:rPr sz="1600" spc="60">
                <a:latin typeface="黑体" panose="02010609060101010101" charset="-122"/>
                <a:cs typeface="黑体" panose="02010609060101010101" charset="-122"/>
              </a:rPr>
              <a:t>收车单位应为</a:t>
            </a:r>
            <a:r>
              <a:rPr sz="1600" spc="50">
                <a:solidFill>
                  <a:srgbClr val="FF0000"/>
                </a:solidFill>
                <a:latin typeface="黑体" panose="02010609060101010101" charset="-122"/>
                <a:cs typeface="黑体" panose="02010609060101010101" charset="-122"/>
              </a:rPr>
              <a:t>广东省内有资质的报废机动车</a:t>
            </a:r>
            <a:r>
              <a:rPr sz="1600" spc="60">
                <a:solidFill>
                  <a:srgbClr val="FF0000"/>
                </a:solidFill>
                <a:latin typeface="黑体" panose="02010609060101010101" charset="-122"/>
                <a:cs typeface="黑体" panose="02010609060101010101" charset="-122"/>
              </a:rPr>
              <a:t>回收拆解企业</a:t>
            </a:r>
            <a:r>
              <a:rPr sz="1600" spc="50">
                <a:latin typeface="黑体" panose="02010609060101010101" charset="-122"/>
                <a:cs typeface="黑体" panose="02010609060101010101" charset="-122"/>
              </a:rPr>
              <a:t>，并加盖回收企业及商务主管</a:t>
            </a:r>
            <a:r>
              <a:rPr sz="1600" spc="60">
                <a:latin typeface="黑体" panose="02010609060101010101" charset="-122"/>
                <a:cs typeface="黑体" panose="02010609060101010101" charset="-122"/>
              </a:rPr>
              <a:t>部门</a:t>
            </a:r>
            <a:r>
              <a:rPr sz="1600" spc="60">
                <a:solidFill>
                  <a:srgbClr val="FF0000"/>
                </a:solidFill>
                <a:latin typeface="黑体" panose="02010609060101010101" charset="-122"/>
                <a:cs typeface="黑体" panose="02010609060101010101" charset="-122"/>
              </a:rPr>
              <a:t>公章</a:t>
            </a:r>
            <a:r>
              <a:rPr sz="1600" spc="50">
                <a:latin typeface="黑体" panose="02010609060101010101" charset="-122"/>
                <a:cs typeface="黑体" panose="02010609060101010101" charset="-122"/>
              </a:rPr>
              <a:t>，广东省内有资质的报废机动车回收拆解企业以广东省商务厅官网公布的“广</a:t>
            </a:r>
            <a:r>
              <a:rPr sz="1600" spc="-25">
                <a:latin typeface="黑体" panose="02010609060101010101" charset="-122"/>
                <a:cs typeface="黑体" panose="02010609060101010101" charset="-122"/>
              </a:rPr>
              <a:t>东省报废机动车回收拆解企业名单”为准</a:t>
            </a:r>
            <a:endParaRPr sz="1600">
              <a:latin typeface="黑体" panose="02010609060101010101" charset="-122"/>
              <a:cs typeface="黑体" panose="02010609060101010101" charset="-122"/>
            </a:endParaRPr>
          </a:p>
          <a:p>
            <a:pPr marL="12700">
              <a:lnSpc>
                <a:spcPct val="100000"/>
              </a:lnSpc>
              <a:spcBef>
                <a:spcPts val="960"/>
              </a:spcBef>
            </a:pPr>
            <a:r>
              <a:rPr sz="1600" spc="-10">
                <a:latin typeface="黑体" panose="02010609060101010101" charset="-122"/>
                <a:cs typeface="黑体" panose="02010609060101010101" charset="-122"/>
              </a:rPr>
              <a:t>（https://com.gd.gov.cn/bfjdchscj/）</a:t>
            </a:r>
            <a:endParaRPr sz="1600">
              <a:latin typeface="黑体" panose="02010609060101010101" charset="-122"/>
              <a:cs typeface="黑体" panose="02010609060101010101" charset="-122"/>
            </a:endParaRPr>
          </a:p>
          <a:p>
            <a:pPr marL="298450" marR="5080" indent="-285750">
              <a:lnSpc>
                <a:spcPct val="150000"/>
              </a:lnSpc>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130">
                <a:latin typeface="黑体" panose="02010609060101010101" charset="-122"/>
                <a:cs typeface="黑体" panose="02010609060101010101" charset="-122"/>
              </a:rPr>
              <a:t>收车单位盖章日期必须</a:t>
            </a:r>
            <a:r>
              <a:rPr sz="1600" spc="135">
                <a:solidFill>
                  <a:srgbClr val="FF0000"/>
                </a:solidFill>
                <a:latin typeface="黑体" panose="02010609060101010101" charset="-122"/>
                <a:cs typeface="黑体" panose="02010609060101010101" charset="-122"/>
              </a:rPr>
              <a:t>在</a:t>
            </a:r>
            <a:r>
              <a:rPr sz="1600" spc="100">
                <a:solidFill>
                  <a:srgbClr val="FF0000"/>
                </a:solidFill>
                <a:latin typeface="黑体" panose="02010609060101010101" charset="-122"/>
                <a:cs typeface="黑体" panose="02010609060101010101" charset="-122"/>
              </a:rPr>
              <a:t>2025</a:t>
            </a:r>
            <a:r>
              <a:rPr sz="1600" spc="-245">
                <a:solidFill>
                  <a:srgbClr val="FF0000"/>
                </a:solidFill>
                <a:latin typeface="黑体" panose="02010609060101010101" charset="-122"/>
                <a:cs typeface="黑体" panose="02010609060101010101" charset="-122"/>
              </a:rPr>
              <a:t> 年</a:t>
            </a:r>
            <a:r>
              <a:rPr sz="1600" spc="-10">
                <a:solidFill>
                  <a:srgbClr val="FF0000"/>
                </a:solidFill>
                <a:latin typeface="黑体" panose="02010609060101010101" charset="-122"/>
                <a:cs typeface="黑体" panose="02010609060101010101" charset="-122"/>
              </a:rPr>
              <a:t>7</a:t>
            </a:r>
            <a:r>
              <a:rPr sz="1600" spc="-245">
                <a:solidFill>
                  <a:srgbClr val="FF0000"/>
                </a:solidFill>
                <a:latin typeface="黑体" panose="02010609060101010101" charset="-122"/>
                <a:cs typeface="黑体" panose="02010609060101010101" charset="-122"/>
              </a:rPr>
              <a:t> 月</a:t>
            </a:r>
            <a:r>
              <a:rPr sz="1600" spc="-10">
                <a:solidFill>
                  <a:srgbClr val="FF0000"/>
                </a:solidFill>
                <a:latin typeface="黑体" panose="02010609060101010101" charset="-122"/>
                <a:cs typeface="黑体" panose="02010609060101010101" charset="-122"/>
              </a:rPr>
              <a:t>1</a:t>
            </a:r>
            <a:r>
              <a:rPr sz="1600" spc="-180">
                <a:solidFill>
                  <a:srgbClr val="FF0000"/>
                </a:solidFill>
                <a:latin typeface="黑体" panose="02010609060101010101" charset="-122"/>
                <a:cs typeface="黑体" panose="02010609060101010101" charset="-122"/>
              </a:rPr>
              <a:t> 日至</a:t>
            </a:r>
            <a:r>
              <a:rPr sz="1600" spc="-50">
                <a:solidFill>
                  <a:srgbClr val="FF0000"/>
                </a:solidFill>
                <a:latin typeface="黑体" panose="02010609060101010101" charset="-122"/>
                <a:cs typeface="黑体" panose="02010609060101010101" charset="-122"/>
              </a:rPr>
              <a:t> </a:t>
            </a:r>
            <a:r>
              <a:rPr sz="1600" spc="-10">
                <a:solidFill>
                  <a:srgbClr val="FF0000"/>
                </a:solidFill>
                <a:latin typeface="黑体" panose="02010609060101010101" charset="-122"/>
                <a:cs typeface="黑体" panose="02010609060101010101" charset="-122"/>
              </a:rPr>
              <a:t>2026</a:t>
            </a:r>
            <a:r>
              <a:rPr sz="1600" spc="-20">
                <a:solidFill>
                  <a:srgbClr val="FF0000"/>
                </a:solidFill>
                <a:latin typeface="黑体" panose="02010609060101010101" charset="-122"/>
                <a:cs typeface="黑体" panose="02010609060101010101" charset="-122"/>
              </a:rPr>
              <a:t>年</a:t>
            </a:r>
            <a:r>
              <a:rPr sz="1600" spc="-10">
                <a:solidFill>
                  <a:srgbClr val="FF0000"/>
                </a:solidFill>
                <a:latin typeface="黑体" panose="02010609060101010101" charset="-122"/>
                <a:cs typeface="黑体" panose="02010609060101010101" charset="-122"/>
              </a:rPr>
              <a:t>12</a:t>
            </a:r>
            <a:r>
              <a:rPr sz="1600" spc="-20">
                <a:solidFill>
                  <a:srgbClr val="FF0000"/>
                </a:solidFill>
                <a:latin typeface="黑体" panose="02010609060101010101" charset="-122"/>
                <a:cs typeface="黑体" panose="02010609060101010101" charset="-122"/>
              </a:rPr>
              <a:t>月</a:t>
            </a:r>
            <a:r>
              <a:rPr sz="1600" spc="-10">
                <a:solidFill>
                  <a:srgbClr val="FF0000"/>
                </a:solidFill>
                <a:latin typeface="黑体" panose="02010609060101010101" charset="-122"/>
                <a:cs typeface="黑体" panose="02010609060101010101" charset="-122"/>
              </a:rPr>
              <a:t>31</a:t>
            </a:r>
            <a:r>
              <a:rPr sz="1600" spc="-35">
                <a:solidFill>
                  <a:srgbClr val="FF0000"/>
                </a:solidFill>
                <a:latin typeface="黑体" panose="02010609060101010101" charset="-122"/>
                <a:cs typeface="黑体" panose="02010609060101010101" charset="-122"/>
              </a:rPr>
              <a:t>日期间</a:t>
            </a:r>
            <a:endParaRPr sz="1600">
              <a:latin typeface="黑体" panose="02010609060101010101" charset="-122"/>
              <a:cs typeface="黑体" panose="02010609060101010101" charset="-122"/>
            </a:endParaRPr>
          </a:p>
        </p:txBody>
      </p:sp>
      <p:grpSp>
        <p:nvGrpSpPr>
          <p:cNvPr id="8" name="object 8"/>
          <p:cNvGrpSpPr/>
          <p:nvPr/>
        </p:nvGrpSpPr>
        <p:grpSpPr>
          <a:xfrm>
            <a:off x="810768" y="1670304"/>
            <a:ext cx="6436360" cy="4707890"/>
            <a:chOff x="810768" y="1670304"/>
            <a:chExt cx="6436360" cy="4707890"/>
          </a:xfrm>
        </p:grpSpPr>
        <p:pic>
          <p:nvPicPr>
            <p:cNvPr id="9" name="object 9"/>
            <p:cNvPicPr/>
            <p:nvPr/>
          </p:nvPicPr>
          <p:blipFill>
            <a:blip r:embed="rId3"/>
            <a:stretch>
              <a:fillRect/>
            </a:stretch>
          </p:blipFill>
          <p:spPr>
            <a:xfrm>
              <a:off x="810768" y="1670304"/>
              <a:ext cx="6435852" cy="4707636"/>
            </a:xfrm>
            <a:prstGeom prst="rect">
              <a:avLst/>
            </a:prstGeom>
          </p:spPr>
        </p:pic>
        <p:sp>
          <p:nvSpPr>
            <p:cNvPr id="10" name="object 10"/>
            <p:cNvSpPr/>
            <p:nvPr/>
          </p:nvSpPr>
          <p:spPr>
            <a:xfrm>
              <a:off x="1044346" y="2443365"/>
              <a:ext cx="5781675" cy="3134360"/>
            </a:xfrm>
            <a:custGeom>
              <a:avLst/>
              <a:gdLst/>
              <a:ahLst/>
              <a:cxnLst/>
              <a:rect l="l" t="t" r="r" b="b"/>
              <a:pathLst>
                <a:path w="5781675" h="3134360">
                  <a:moveTo>
                    <a:pt x="1251178" y="736904"/>
                  </a:moveTo>
                  <a:lnTo>
                    <a:pt x="1232128" y="736904"/>
                  </a:lnTo>
                  <a:lnTo>
                    <a:pt x="1232128" y="755954"/>
                  </a:lnTo>
                  <a:lnTo>
                    <a:pt x="1232128" y="1104544"/>
                  </a:lnTo>
                  <a:lnTo>
                    <a:pt x="19050" y="1104544"/>
                  </a:lnTo>
                  <a:lnTo>
                    <a:pt x="19050" y="755954"/>
                  </a:lnTo>
                  <a:lnTo>
                    <a:pt x="1232128" y="755954"/>
                  </a:lnTo>
                  <a:lnTo>
                    <a:pt x="1232128" y="736904"/>
                  </a:lnTo>
                  <a:lnTo>
                    <a:pt x="0" y="736904"/>
                  </a:lnTo>
                  <a:lnTo>
                    <a:pt x="0" y="1123594"/>
                  </a:lnTo>
                  <a:lnTo>
                    <a:pt x="1251178" y="1123594"/>
                  </a:lnTo>
                  <a:lnTo>
                    <a:pt x="1251178" y="1114069"/>
                  </a:lnTo>
                  <a:lnTo>
                    <a:pt x="1251178" y="1104544"/>
                  </a:lnTo>
                  <a:lnTo>
                    <a:pt x="1251178" y="755954"/>
                  </a:lnTo>
                  <a:lnTo>
                    <a:pt x="1251178" y="746429"/>
                  </a:lnTo>
                  <a:lnTo>
                    <a:pt x="1251178" y="736904"/>
                  </a:lnTo>
                  <a:close/>
                </a:path>
                <a:path w="5781675" h="3134360">
                  <a:moveTo>
                    <a:pt x="1251178" y="0"/>
                  </a:moveTo>
                  <a:lnTo>
                    <a:pt x="1232128" y="0"/>
                  </a:lnTo>
                  <a:lnTo>
                    <a:pt x="1232128" y="19050"/>
                  </a:lnTo>
                  <a:lnTo>
                    <a:pt x="1232128" y="367652"/>
                  </a:lnTo>
                  <a:lnTo>
                    <a:pt x="19050" y="367652"/>
                  </a:lnTo>
                  <a:lnTo>
                    <a:pt x="19050" y="19050"/>
                  </a:lnTo>
                  <a:lnTo>
                    <a:pt x="1232128" y="19050"/>
                  </a:lnTo>
                  <a:lnTo>
                    <a:pt x="1232128" y="0"/>
                  </a:lnTo>
                  <a:lnTo>
                    <a:pt x="0" y="0"/>
                  </a:lnTo>
                  <a:lnTo>
                    <a:pt x="0" y="386702"/>
                  </a:lnTo>
                  <a:lnTo>
                    <a:pt x="1251178" y="386702"/>
                  </a:lnTo>
                  <a:lnTo>
                    <a:pt x="1251178" y="377177"/>
                  </a:lnTo>
                  <a:lnTo>
                    <a:pt x="1251178" y="367652"/>
                  </a:lnTo>
                  <a:lnTo>
                    <a:pt x="1251178" y="19050"/>
                  </a:lnTo>
                  <a:lnTo>
                    <a:pt x="1251178" y="9525"/>
                  </a:lnTo>
                  <a:lnTo>
                    <a:pt x="1251178" y="0"/>
                  </a:lnTo>
                  <a:close/>
                </a:path>
                <a:path w="5781675" h="3134360">
                  <a:moveTo>
                    <a:pt x="3730891" y="1008405"/>
                  </a:moveTo>
                  <a:lnTo>
                    <a:pt x="3711841" y="1008405"/>
                  </a:lnTo>
                  <a:lnTo>
                    <a:pt x="3711841" y="1027455"/>
                  </a:lnTo>
                  <a:lnTo>
                    <a:pt x="3711841" y="1376045"/>
                  </a:lnTo>
                  <a:lnTo>
                    <a:pt x="2498775" y="1376045"/>
                  </a:lnTo>
                  <a:lnTo>
                    <a:pt x="2498775" y="1027455"/>
                  </a:lnTo>
                  <a:lnTo>
                    <a:pt x="3711841" y="1027455"/>
                  </a:lnTo>
                  <a:lnTo>
                    <a:pt x="3711841" y="1008405"/>
                  </a:lnTo>
                  <a:lnTo>
                    <a:pt x="2479725" y="1008405"/>
                  </a:lnTo>
                  <a:lnTo>
                    <a:pt x="2479725" y="1395095"/>
                  </a:lnTo>
                  <a:lnTo>
                    <a:pt x="3730891" y="1395095"/>
                  </a:lnTo>
                  <a:lnTo>
                    <a:pt x="3730891" y="1385570"/>
                  </a:lnTo>
                  <a:lnTo>
                    <a:pt x="3730891" y="1376045"/>
                  </a:lnTo>
                  <a:lnTo>
                    <a:pt x="3730891" y="1027455"/>
                  </a:lnTo>
                  <a:lnTo>
                    <a:pt x="3730891" y="1017930"/>
                  </a:lnTo>
                  <a:lnTo>
                    <a:pt x="3730891" y="1008405"/>
                  </a:lnTo>
                  <a:close/>
                </a:path>
                <a:path w="5781675" h="3134360">
                  <a:moveTo>
                    <a:pt x="3730891" y="0"/>
                  </a:moveTo>
                  <a:lnTo>
                    <a:pt x="3711841" y="0"/>
                  </a:lnTo>
                  <a:lnTo>
                    <a:pt x="3711841" y="19050"/>
                  </a:lnTo>
                  <a:lnTo>
                    <a:pt x="3711841" y="367652"/>
                  </a:lnTo>
                  <a:lnTo>
                    <a:pt x="2498775" y="367652"/>
                  </a:lnTo>
                  <a:lnTo>
                    <a:pt x="2498775" y="19050"/>
                  </a:lnTo>
                  <a:lnTo>
                    <a:pt x="3711841" y="19050"/>
                  </a:lnTo>
                  <a:lnTo>
                    <a:pt x="3711841" y="0"/>
                  </a:lnTo>
                  <a:lnTo>
                    <a:pt x="2479725" y="0"/>
                  </a:lnTo>
                  <a:lnTo>
                    <a:pt x="2479725" y="386702"/>
                  </a:lnTo>
                  <a:lnTo>
                    <a:pt x="3730891" y="386702"/>
                  </a:lnTo>
                  <a:lnTo>
                    <a:pt x="3730891" y="377177"/>
                  </a:lnTo>
                  <a:lnTo>
                    <a:pt x="3730891" y="367652"/>
                  </a:lnTo>
                  <a:lnTo>
                    <a:pt x="3730891" y="19050"/>
                  </a:lnTo>
                  <a:lnTo>
                    <a:pt x="3730891" y="9525"/>
                  </a:lnTo>
                  <a:lnTo>
                    <a:pt x="3730891" y="0"/>
                  </a:lnTo>
                  <a:close/>
                </a:path>
                <a:path w="5781675" h="3134360">
                  <a:moveTo>
                    <a:pt x="5781459" y="2728087"/>
                  </a:moveTo>
                  <a:lnTo>
                    <a:pt x="5743359" y="2728087"/>
                  </a:lnTo>
                  <a:lnTo>
                    <a:pt x="5743359" y="2766187"/>
                  </a:lnTo>
                  <a:lnTo>
                    <a:pt x="5743359" y="3095739"/>
                  </a:lnTo>
                  <a:lnTo>
                    <a:pt x="4549330" y="3095739"/>
                  </a:lnTo>
                  <a:lnTo>
                    <a:pt x="4549330" y="2766187"/>
                  </a:lnTo>
                  <a:lnTo>
                    <a:pt x="5743359" y="2766187"/>
                  </a:lnTo>
                  <a:lnTo>
                    <a:pt x="5743359" y="2728087"/>
                  </a:lnTo>
                  <a:lnTo>
                    <a:pt x="4511230" y="2728087"/>
                  </a:lnTo>
                  <a:lnTo>
                    <a:pt x="4511230" y="3133839"/>
                  </a:lnTo>
                  <a:lnTo>
                    <a:pt x="5781459" y="3133839"/>
                  </a:lnTo>
                  <a:lnTo>
                    <a:pt x="5781459" y="3114789"/>
                  </a:lnTo>
                  <a:lnTo>
                    <a:pt x="5781459" y="3095739"/>
                  </a:lnTo>
                  <a:lnTo>
                    <a:pt x="5781459" y="2766187"/>
                  </a:lnTo>
                  <a:lnTo>
                    <a:pt x="5781459" y="2747137"/>
                  </a:lnTo>
                  <a:lnTo>
                    <a:pt x="5781459" y="2728087"/>
                  </a:lnTo>
                  <a:close/>
                </a:path>
              </a:pathLst>
            </a:custGeom>
            <a:solidFill>
              <a:srgbClr val="FF0000"/>
            </a:solidFill>
          </p:spPr>
          <p:txBody>
            <a:bodyPr wrap="square" lIns="0" tIns="0" rIns="0" bIns="0" rtlCol="0"/>
            <a:lstStyle/>
            <a:p/>
          </p:txBody>
        </p:sp>
      </p:grpSp>
      <p:sp>
        <p:nvSpPr>
          <p:cNvPr id="11" name="object 11"/>
          <p:cNvSpPr txBox="1"/>
          <p:nvPr/>
        </p:nvSpPr>
        <p:spPr>
          <a:xfrm>
            <a:off x="2682900" y="6427457"/>
            <a:ext cx="2681605" cy="268605"/>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001F5F"/>
                </a:solidFill>
                <a:latin typeface="黑体" panose="02010609060101010101" charset="-122"/>
                <a:cs typeface="黑体" panose="02010609060101010101" charset="-122"/>
              </a:rPr>
              <a:t>《报废机动车回收证明》样</a:t>
            </a:r>
            <a:r>
              <a:rPr sz="1600" b="1" spc="-50">
                <a:solidFill>
                  <a:srgbClr val="001F5F"/>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2015152" y="6622491"/>
            <a:ext cx="97790" cy="177165"/>
          </a:xfrm>
          <a:prstGeom prst="rect">
            <a:avLst/>
          </a:prstGeom>
        </p:spPr>
        <p:txBody>
          <a:bodyPr vert="horz" wrap="square" lIns="0" tIns="12065" rIns="0" bIns="0" rtlCol="0">
            <a:spAutoFit/>
          </a:bodyPr>
          <a:lstStyle/>
          <a:p>
            <a:pPr marL="12700">
              <a:lnSpc>
                <a:spcPct val="100000"/>
              </a:lnSpc>
              <a:spcBef>
                <a:spcPts val="95"/>
              </a:spcBef>
            </a:pPr>
            <a:r>
              <a:rPr sz="1000" spc="-5">
                <a:solidFill>
                  <a:srgbClr val="808080"/>
                </a:solidFill>
                <a:latin typeface="Gulim"/>
                <a:cs typeface="Gulim"/>
              </a:rPr>
              <a:t>9</a:t>
            </a:r>
            <a:endParaRPr sz="1000">
              <a:latin typeface="Gulim"/>
              <a:cs typeface="Gulim"/>
            </a:endParaRPr>
          </a:p>
        </p:txBody>
      </p:sp>
      <p:sp>
        <p:nvSpPr>
          <p:cNvPr id="7" name="object 7"/>
          <p:cNvSpPr txBox="1"/>
          <p:nvPr/>
        </p:nvSpPr>
        <p:spPr>
          <a:xfrm>
            <a:off x="5667781" y="3246500"/>
            <a:ext cx="6304915" cy="1122680"/>
          </a:xfrm>
          <a:prstGeom prst="rect">
            <a:avLst/>
          </a:prstGeom>
        </p:spPr>
        <p:txBody>
          <a:bodyPr vert="horz" wrap="square" lIns="0" tIns="134620" rIns="0" bIns="0" rtlCol="0">
            <a:spAutoFit/>
          </a:bodyPr>
          <a:lstStyle/>
          <a:p>
            <a:pPr marL="12700">
              <a:lnSpc>
                <a:spcPct val="100000"/>
              </a:lnSpc>
              <a:spcBef>
                <a:spcPts val="10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机动车所有人、号牌号码、车辆识别代号/车架号等关键信息一致性</a:t>
            </a:r>
            <a:endParaRPr sz="1600">
              <a:latin typeface="黑体" panose="02010609060101010101" charset="-122"/>
              <a:cs typeface="黑体" panose="02010609060101010101" charset="-122"/>
            </a:endParaRPr>
          </a:p>
          <a:p>
            <a:pPr marL="12700">
              <a:lnSpc>
                <a:spcPct val="100000"/>
              </a:lnSpc>
              <a:spcBef>
                <a:spcPts val="9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应注明因“报废”已办理注销登记</a:t>
            </a:r>
            <a:endParaRPr sz="1600">
              <a:latin typeface="黑体" panose="02010609060101010101" charset="-122"/>
              <a:cs typeface="黑体" panose="02010609060101010101" charset="-122"/>
            </a:endParaRPr>
          </a:p>
          <a:p>
            <a:pPr marL="12700">
              <a:lnSpc>
                <a:spcPct val="100000"/>
              </a:lnSpc>
              <a:spcBef>
                <a:spcPts val="9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应加盖公安机关交通管理部门公章</a:t>
            </a:r>
            <a:endParaRPr sz="1600">
              <a:latin typeface="黑体" panose="02010609060101010101" charset="-122"/>
              <a:cs typeface="黑体" panose="02010609060101010101" charset="-122"/>
            </a:endParaRPr>
          </a:p>
        </p:txBody>
      </p:sp>
      <p:sp>
        <p:nvSpPr>
          <p:cNvPr id="8" name="object 8"/>
          <p:cNvSpPr txBox="1"/>
          <p:nvPr/>
        </p:nvSpPr>
        <p:spPr>
          <a:xfrm>
            <a:off x="1981263" y="6172187"/>
            <a:ext cx="2477135" cy="268605"/>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001F5F"/>
                </a:solidFill>
                <a:latin typeface="黑体" panose="02010609060101010101" charset="-122"/>
                <a:cs typeface="黑体" panose="02010609060101010101" charset="-122"/>
              </a:rPr>
              <a:t>《机动车注销证明书》样</a:t>
            </a:r>
            <a:r>
              <a:rPr sz="1600" b="1" spc="-50">
                <a:solidFill>
                  <a:srgbClr val="001F5F"/>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grpSp>
        <p:nvGrpSpPr>
          <p:cNvPr id="9" name="object 9"/>
          <p:cNvGrpSpPr/>
          <p:nvPr/>
        </p:nvGrpSpPr>
        <p:grpSpPr>
          <a:xfrm>
            <a:off x="1295527" y="1142872"/>
            <a:ext cx="4038600" cy="4704715"/>
            <a:chOff x="1360932" y="1687067"/>
            <a:chExt cx="4038600" cy="4704715"/>
          </a:xfrm>
        </p:grpSpPr>
        <p:pic>
          <p:nvPicPr>
            <p:cNvPr id="10" name="object 10"/>
            <p:cNvPicPr/>
            <p:nvPr/>
          </p:nvPicPr>
          <p:blipFill>
            <a:blip r:embed="rId1"/>
            <a:stretch>
              <a:fillRect/>
            </a:stretch>
          </p:blipFill>
          <p:spPr>
            <a:xfrm>
              <a:off x="1360932" y="1687067"/>
              <a:ext cx="4038600" cy="4704588"/>
            </a:xfrm>
            <a:prstGeom prst="rect">
              <a:avLst/>
            </a:prstGeom>
          </p:spPr>
        </p:pic>
        <p:sp>
          <p:nvSpPr>
            <p:cNvPr id="11" name="object 11"/>
            <p:cNvSpPr/>
            <p:nvPr/>
          </p:nvSpPr>
          <p:spPr>
            <a:xfrm>
              <a:off x="2945879" y="2360244"/>
              <a:ext cx="1251585" cy="386715"/>
            </a:xfrm>
            <a:custGeom>
              <a:avLst/>
              <a:gdLst/>
              <a:ahLst/>
              <a:cxnLst/>
              <a:rect l="l" t="t" r="r" b="b"/>
              <a:pathLst>
                <a:path w="1251585" h="386714">
                  <a:moveTo>
                    <a:pt x="1251178" y="386689"/>
                  </a:moveTo>
                  <a:lnTo>
                    <a:pt x="0" y="386689"/>
                  </a:lnTo>
                  <a:lnTo>
                    <a:pt x="0" y="0"/>
                  </a:lnTo>
                  <a:lnTo>
                    <a:pt x="1251178" y="0"/>
                  </a:lnTo>
                  <a:lnTo>
                    <a:pt x="1251178" y="9525"/>
                  </a:lnTo>
                  <a:lnTo>
                    <a:pt x="19050" y="9525"/>
                  </a:lnTo>
                  <a:lnTo>
                    <a:pt x="9525" y="19050"/>
                  </a:lnTo>
                  <a:lnTo>
                    <a:pt x="19050" y="19050"/>
                  </a:lnTo>
                  <a:lnTo>
                    <a:pt x="19050" y="367639"/>
                  </a:lnTo>
                  <a:lnTo>
                    <a:pt x="9525" y="367639"/>
                  </a:lnTo>
                  <a:lnTo>
                    <a:pt x="19050" y="377164"/>
                  </a:lnTo>
                  <a:lnTo>
                    <a:pt x="1251178" y="377164"/>
                  </a:lnTo>
                  <a:lnTo>
                    <a:pt x="1251178" y="386689"/>
                  </a:lnTo>
                  <a:close/>
                </a:path>
                <a:path w="1251585" h="386714">
                  <a:moveTo>
                    <a:pt x="19050" y="19050"/>
                  </a:moveTo>
                  <a:lnTo>
                    <a:pt x="9525" y="19050"/>
                  </a:lnTo>
                  <a:lnTo>
                    <a:pt x="19050" y="9525"/>
                  </a:lnTo>
                  <a:lnTo>
                    <a:pt x="19050" y="19050"/>
                  </a:lnTo>
                  <a:close/>
                </a:path>
                <a:path w="1251585" h="386714">
                  <a:moveTo>
                    <a:pt x="1232128" y="19050"/>
                  </a:moveTo>
                  <a:lnTo>
                    <a:pt x="19050" y="19050"/>
                  </a:lnTo>
                  <a:lnTo>
                    <a:pt x="19050" y="9525"/>
                  </a:lnTo>
                  <a:lnTo>
                    <a:pt x="1232128" y="9525"/>
                  </a:lnTo>
                  <a:lnTo>
                    <a:pt x="1232128" y="19050"/>
                  </a:lnTo>
                  <a:close/>
                </a:path>
                <a:path w="1251585" h="386714">
                  <a:moveTo>
                    <a:pt x="1232128" y="377164"/>
                  </a:moveTo>
                  <a:lnTo>
                    <a:pt x="1232128" y="9525"/>
                  </a:lnTo>
                  <a:lnTo>
                    <a:pt x="1241653" y="19050"/>
                  </a:lnTo>
                  <a:lnTo>
                    <a:pt x="1251178" y="19050"/>
                  </a:lnTo>
                  <a:lnTo>
                    <a:pt x="1251178" y="367639"/>
                  </a:lnTo>
                  <a:lnTo>
                    <a:pt x="1241653" y="367639"/>
                  </a:lnTo>
                  <a:lnTo>
                    <a:pt x="1232128" y="377164"/>
                  </a:lnTo>
                  <a:close/>
                </a:path>
                <a:path w="1251585" h="386714">
                  <a:moveTo>
                    <a:pt x="1251178" y="19050"/>
                  </a:moveTo>
                  <a:lnTo>
                    <a:pt x="1241653" y="19050"/>
                  </a:lnTo>
                  <a:lnTo>
                    <a:pt x="1232128" y="9525"/>
                  </a:lnTo>
                  <a:lnTo>
                    <a:pt x="1251178" y="9525"/>
                  </a:lnTo>
                  <a:lnTo>
                    <a:pt x="1251178" y="19050"/>
                  </a:lnTo>
                  <a:close/>
                </a:path>
                <a:path w="1251585" h="386714">
                  <a:moveTo>
                    <a:pt x="19050" y="377164"/>
                  </a:moveTo>
                  <a:lnTo>
                    <a:pt x="9525" y="367639"/>
                  </a:lnTo>
                  <a:lnTo>
                    <a:pt x="19050" y="367639"/>
                  </a:lnTo>
                  <a:lnTo>
                    <a:pt x="19050" y="377164"/>
                  </a:lnTo>
                  <a:close/>
                </a:path>
                <a:path w="1251585" h="386714">
                  <a:moveTo>
                    <a:pt x="1232128" y="377164"/>
                  </a:moveTo>
                  <a:lnTo>
                    <a:pt x="19050" y="377164"/>
                  </a:lnTo>
                  <a:lnTo>
                    <a:pt x="19050" y="367639"/>
                  </a:lnTo>
                  <a:lnTo>
                    <a:pt x="1232128" y="367639"/>
                  </a:lnTo>
                  <a:lnTo>
                    <a:pt x="1232128" y="377164"/>
                  </a:lnTo>
                  <a:close/>
                </a:path>
                <a:path w="1251585" h="386714">
                  <a:moveTo>
                    <a:pt x="1251178" y="377164"/>
                  </a:moveTo>
                  <a:lnTo>
                    <a:pt x="1232128" y="377164"/>
                  </a:lnTo>
                  <a:lnTo>
                    <a:pt x="1241653" y="367639"/>
                  </a:lnTo>
                  <a:lnTo>
                    <a:pt x="1251178" y="367639"/>
                  </a:lnTo>
                  <a:lnTo>
                    <a:pt x="1251178" y="377164"/>
                  </a:lnTo>
                  <a:close/>
                </a:path>
              </a:pathLst>
            </a:custGeom>
            <a:solidFill>
              <a:srgbClr val="FF0000"/>
            </a:solidFill>
          </p:spPr>
          <p:txBody>
            <a:bodyPr wrap="square" lIns="0" tIns="0" rIns="0" bIns="0" rtlCol="0"/>
            <a:lstStyle/>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942762" y="6622491"/>
            <a:ext cx="170180" cy="177165"/>
          </a:xfrm>
          <a:prstGeom prst="rect">
            <a:avLst/>
          </a:prstGeom>
        </p:spPr>
        <p:txBody>
          <a:bodyPr vert="horz" wrap="square" lIns="0" tIns="12065" rIns="0" bIns="0" rtlCol="0">
            <a:spAutoFit/>
          </a:bodyPr>
          <a:lstStyle/>
          <a:p>
            <a:pPr marL="12700">
              <a:lnSpc>
                <a:spcPct val="100000"/>
              </a:lnSpc>
              <a:spcBef>
                <a:spcPts val="95"/>
              </a:spcBef>
            </a:pPr>
            <a:r>
              <a:rPr sz="1000" spc="-25">
                <a:solidFill>
                  <a:srgbClr val="808080"/>
                </a:solidFill>
                <a:latin typeface="Gulim"/>
                <a:cs typeface="Gulim"/>
              </a:rPr>
              <a:t>10</a:t>
            </a:r>
            <a:endParaRPr sz="1000">
              <a:latin typeface="Gulim"/>
              <a:cs typeface="Gulim"/>
            </a:endParaRPr>
          </a:p>
        </p:txBody>
      </p:sp>
      <p:sp>
        <p:nvSpPr>
          <p:cNvPr id="7" name="object 7"/>
          <p:cNvSpPr txBox="1"/>
          <p:nvPr/>
        </p:nvSpPr>
        <p:spPr>
          <a:xfrm>
            <a:off x="5462320" y="2588247"/>
            <a:ext cx="6649720" cy="2219960"/>
          </a:xfrm>
          <a:prstGeom prst="rect">
            <a:avLst/>
          </a:prstGeom>
        </p:spPr>
        <p:txBody>
          <a:bodyPr vert="horz" wrap="square" lIns="0" tIns="134620" rIns="0" bIns="0" rtlCol="0">
            <a:spAutoFit/>
          </a:bodyPr>
          <a:lstStyle/>
          <a:p>
            <a:pPr marL="12700" algn="just">
              <a:lnSpc>
                <a:spcPct val="100000"/>
              </a:lnSpc>
              <a:spcBef>
                <a:spcPts val="1060"/>
              </a:spcBef>
            </a:pPr>
            <a:r>
              <a:rPr sz="1600" spc="70">
                <a:latin typeface="Times New Roman" panose="02020603050405020304"/>
                <a:cs typeface="Times New Roman" panose="02020603050405020304"/>
              </a:rPr>
              <a:t>l</a:t>
            </a:r>
            <a:r>
              <a:rPr sz="1600" spc="229">
                <a:latin typeface="Times New Roman" panose="02020603050405020304"/>
                <a:cs typeface="Times New Roman" panose="02020603050405020304"/>
              </a:rPr>
              <a:t>   </a:t>
            </a:r>
            <a:r>
              <a:rPr sz="1600" spc="-20">
                <a:latin typeface="黑体" panose="02010609060101010101" charset="-122"/>
                <a:cs typeface="黑体" panose="02010609060101010101" charset="-122"/>
              </a:rPr>
              <a:t>授权委托书应采用《通知》附件</a:t>
            </a:r>
            <a:r>
              <a:rPr sz="1600" spc="-10">
                <a:latin typeface="黑体" panose="02010609060101010101" charset="-122"/>
                <a:cs typeface="黑体" panose="02010609060101010101" charset="-122"/>
              </a:rPr>
              <a:t>1</a:t>
            </a:r>
            <a:r>
              <a:rPr sz="1600" spc="-30">
                <a:latin typeface="黑体" panose="02010609060101010101" charset="-122"/>
                <a:cs typeface="黑体" panose="02010609060101010101" charset="-122"/>
              </a:rPr>
              <a:t>的样本格式</a:t>
            </a:r>
            <a:endParaRPr sz="1600">
              <a:latin typeface="黑体" panose="02010609060101010101" charset="-122"/>
              <a:cs typeface="黑体" panose="02010609060101010101" charset="-122"/>
            </a:endParaRPr>
          </a:p>
          <a:p>
            <a:pPr marL="298450" marR="5080" indent="-285750" algn="just">
              <a:lnSpc>
                <a:spcPct val="150000"/>
              </a:lnSpc>
            </a:pPr>
            <a:r>
              <a:rPr sz="1600" spc="70">
                <a:latin typeface="Times New Roman" panose="02020603050405020304"/>
                <a:cs typeface="Times New Roman" panose="02020603050405020304"/>
              </a:rPr>
              <a:t>l</a:t>
            </a:r>
            <a:r>
              <a:rPr sz="1600" spc="500">
                <a:latin typeface="Times New Roman" panose="02020603050405020304"/>
                <a:cs typeface="Times New Roman" panose="02020603050405020304"/>
              </a:rPr>
              <a:t> </a:t>
            </a:r>
            <a:r>
              <a:rPr sz="1600" spc="-15">
                <a:latin typeface="黑体" panose="02010609060101010101" charset="-122"/>
                <a:cs typeface="黑体" panose="02010609060101010101" charset="-122"/>
              </a:rPr>
              <a:t>承诺方为个人的，应亲笔签名并按指印，且承诺方应与申请人在“粤焕</a:t>
            </a:r>
            <a:r>
              <a:rPr sz="1600" spc="-25">
                <a:latin typeface="黑体" panose="02010609060101010101" charset="-122"/>
                <a:cs typeface="黑体" panose="02010609060101010101" charset="-122"/>
              </a:rPr>
              <a:t>新”小程序“非营运货车淘汰更新”模块填报的申请人信息一致。</a:t>
            </a:r>
            <a:endParaRPr sz="1600">
              <a:latin typeface="黑体" panose="02010609060101010101" charset="-122"/>
              <a:cs typeface="黑体" panose="02010609060101010101" charset="-122"/>
            </a:endParaRPr>
          </a:p>
          <a:p>
            <a:pPr marL="298450" marR="5080" indent="-285750" algn="just">
              <a:lnSpc>
                <a:spcPct val="150000"/>
              </a:lnSpc>
            </a:pPr>
            <a:r>
              <a:rPr sz="1600" spc="70">
                <a:latin typeface="Times New Roman" panose="02020603050405020304"/>
                <a:cs typeface="Times New Roman" panose="02020603050405020304"/>
              </a:rPr>
              <a:t>l</a:t>
            </a:r>
            <a:r>
              <a:rPr sz="1600" spc="500">
                <a:latin typeface="Times New Roman" panose="02020603050405020304"/>
                <a:cs typeface="Times New Roman" panose="02020603050405020304"/>
              </a:rPr>
              <a:t> </a:t>
            </a:r>
            <a:r>
              <a:rPr sz="1600" spc="-15">
                <a:latin typeface="黑体" panose="02010609060101010101" charset="-122"/>
                <a:cs typeface="黑体" panose="02010609060101010101" charset="-122"/>
              </a:rPr>
              <a:t>承诺人为单位的，应由法定代表人或授权代表签字并加盖单位公章，且承诺方应与申请人在“粤焕新”小程序“非营运货车淘汰更新”模块填</a:t>
            </a:r>
            <a:r>
              <a:rPr sz="1600" spc="-25">
                <a:latin typeface="黑体" panose="02010609060101010101" charset="-122"/>
                <a:cs typeface="黑体" panose="02010609060101010101" charset="-122"/>
              </a:rPr>
              <a:t>报的淘汰车辆所有人信息一致。</a:t>
            </a:r>
            <a:endParaRPr sz="1600">
              <a:latin typeface="黑体" panose="02010609060101010101" charset="-122"/>
              <a:cs typeface="黑体" panose="02010609060101010101" charset="-122"/>
            </a:endParaRPr>
          </a:p>
        </p:txBody>
      </p:sp>
      <p:sp>
        <p:nvSpPr>
          <p:cNvPr id="8" name="object 8"/>
          <p:cNvSpPr txBox="1"/>
          <p:nvPr/>
        </p:nvSpPr>
        <p:spPr>
          <a:xfrm>
            <a:off x="685799" y="6171894"/>
            <a:ext cx="9093200" cy="208279"/>
          </a:xfrm>
          <a:prstGeom prst="rect">
            <a:avLst/>
          </a:prstGeom>
        </p:spPr>
        <p:txBody>
          <a:bodyPr vert="horz" wrap="square" lIns="0" tIns="12700" rIns="0" bIns="0" rtlCol="0">
            <a:spAutoFit/>
          </a:bodyPr>
          <a:lstStyle/>
          <a:p>
            <a:pPr marL="12700">
              <a:lnSpc>
                <a:spcPct val="100000"/>
              </a:lnSpc>
              <a:spcBef>
                <a:spcPts val="100"/>
              </a:spcBef>
            </a:pPr>
            <a:r>
              <a:rPr sz="1200" spc="-5">
                <a:latin typeface="黑体" panose="02010609060101010101" charset="-122"/>
                <a:cs typeface="黑体" panose="02010609060101010101" charset="-122"/>
              </a:rPr>
              <a:t>《通知》指《广东省生态环境厅 广东省财政厅关于做好非营运类老旧中重型货车淘汰更新补贴和大气污染物减排财政激励工作的通知》</a:t>
            </a:r>
            <a:endParaRPr sz="1200">
              <a:latin typeface="黑体" panose="02010609060101010101" charset="-122"/>
              <a:cs typeface="黑体" panose="02010609060101010101" charset="-122"/>
            </a:endParaRPr>
          </a:p>
        </p:txBody>
      </p:sp>
      <p:pic>
        <p:nvPicPr>
          <p:cNvPr id="9" name="object 9"/>
          <p:cNvPicPr/>
          <p:nvPr/>
        </p:nvPicPr>
        <p:blipFill>
          <a:blip r:embed="rId1"/>
          <a:stretch>
            <a:fillRect/>
          </a:stretch>
        </p:blipFill>
        <p:spPr>
          <a:xfrm>
            <a:off x="1143214" y="1218883"/>
            <a:ext cx="3883087" cy="446627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886460"/>
            <a:chOff x="0" y="0"/>
            <a:chExt cx="12192000" cy="886460"/>
          </a:xfrm>
        </p:grpSpPr>
        <p:pic>
          <p:nvPicPr>
            <p:cNvPr id="3" name="object 3"/>
            <p:cNvPicPr/>
            <p:nvPr/>
          </p:nvPicPr>
          <p:blipFill>
            <a:blip r:embed="rId1"/>
            <a:stretch>
              <a:fillRect/>
            </a:stretch>
          </p:blipFill>
          <p:spPr>
            <a:xfrm>
              <a:off x="3535807" y="212077"/>
              <a:ext cx="422071" cy="438531"/>
            </a:xfrm>
            <a:prstGeom prst="rect">
              <a:avLst/>
            </a:prstGeom>
          </p:spPr>
        </p:pic>
        <p:pic>
          <p:nvPicPr>
            <p:cNvPr id="4" name="object 4"/>
            <p:cNvPicPr/>
            <p:nvPr/>
          </p:nvPicPr>
          <p:blipFill>
            <a:blip r:embed="rId2"/>
            <a:stretch>
              <a:fillRect/>
            </a:stretch>
          </p:blipFill>
          <p:spPr>
            <a:xfrm>
              <a:off x="4097261" y="147446"/>
              <a:ext cx="4581029" cy="570471"/>
            </a:xfrm>
            <a:prstGeom prst="rect">
              <a:avLst/>
            </a:prstGeom>
          </p:spPr>
        </p:pic>
      </p:grpSp>
      <p:sp>
        <p:nvSpPr>
          <p:cNvPr id="5" name="object 5"/>
          <p:cNvSpPr txBox="1"/>
          <p:nvPr/>
        </p:nvSpPr>
        <p:spPr>
          <a:xfrm>
            <a:off x="11942762" y="6622491"/>
            <a:ext cx="170180" cy="177165"/>
          </a:xfrm>
          <a:prstGeom prst="rect">
            <a:avLst/>
          </a:prstGeom>
        </p:spPr>
        <p:txBody>
          <a:bodyPr vert="horz" wrap="square" lIns="0" tIns="12065" rIns="0" bIns="0" rtlCol="0">
            <a:spAutoFit/>
          </a:bodyPr>
          <a:lstStyle/>
          <a:p>
            <a:pPr marL="12700">
              <a:lnSpc>
                <a:spcPct val="100000"/>
              </a:lnSpc>
              <a:spcBef>
                <a:spcPts val="95"/>
              </a:spcBef>
            </a:pPr>
            <a:r>
              <a:rPr sz="1000" spc="-25">
                <a:solidFill>
                  <a:srgbClr val="808080"/>
                </a:solidFill>
                <a:latin typeface="Gulim"/>
                <a:cs typeface="Gulim"/>
              </a:rPr>
              <a:t>11</a:t>
            </a:r>
            <a:endParaRPr sz="1000">
              <a:latin typeface="Gulim"/>
              <a:cs typeface="Gulim"/>
            </a:endParaRPr>
          </a:p>
        </p:txBody>
      </p:sp>
      <p:sp>
        <p:nvSpPr>
          <p:cNvPr id="6" name="object 6"/>
          <p:cNvSpPr txBox="1">
            <a:spLocks noGrp="1"/>
          </p:cNvSpPr>
          <p:nvPr>
            <p:ph type="title"/>
          </p:nvPr>
        </p:nvSpPr>
        <p:spPr>
          <a:xfrm>
            <a:off x="231140" y="1119847"/>
            <a:ext cx="11880850" cy="756920"/>
          </a:xfrm>
          <a:prstGeom prst="rect">
            <a:avLst/>
          </a:prstGeom>
        </p:spPr>
        <p:txBody>
          <a:bodyPr vert="horz" wrap="square" lIns="0" tIns="12700" rIns="0" bIns="0" rtlCol="0">
            <a:spAutoFit/>
          </a:bodyPr>
          <a:lstStyle/>
          <a:p>
            <a:pPr marL="12700" marR="5080">
              <a:lnSpc>
                <a:spcPct val="100000"/>
              </a:lnSpc>
              <a:spcBef>
                <a:spcPts val="100"/>
              </a:spcBef>
            </a:pPr>
            <a:r>
              <a:rPr sz="2400">
                <a:solidFill>
                  <a:srgbClr val="000000"/>
                </a:solidFill>
              </a:rPr>
              <a:t>应上传《出口许可证》、《出口货物报关单》、《机动车注销证明书》（二手车出口</a:t>
            </a:r>
            <a:r>
              <a:rPr sz="2400" spc="-50">
                <a:solidFill>
                  <a:srgbClr val="000000"/>
                </a:solidFill>
              </a:rPr>
              <a:t>）</a:t>
            </a:r>
            <a:r>
              <a:rPr sz="2400" spc="-20">
                <a:solidFill>
                  <a:srgbClr val="000000"/>
                </a:solidFill>
              </a:rPr>
              <a:t>和承诺</a:t>
            </a:r>
            <a:r>
              <a:rPr sz="2400" spc="-50">
                <a:solidFill>
                  <a:srgbClr val="000000"/>
                </a:solidFill>
              </a:rPr>
              <a:t>书</a:t>
            </a:r>
            <a:endParaRPr sz="2400"/>
          </a:p>
        </p:txBody>
      </p:sp>
      <p:sp>
        <p:nvSpPr>
          <p:cNvPr id="7" name="object 7"/>
          <p:cNvSpPr txBox="1"/>
          <p:nvPr/>
        </p:nvSpPr>
        <p:spPr>
          <a:xfrm>
            <a:off x="398373" y="2391168"/>
            <a:ext cx="4561840" cy="3317240"/>
          </a:xfrm>
          <a:prstGeom prst="rect">
            <a:avLst/>
          </a:prstGeom>
        </p:spPr>
        <p:txBody>
          <a:bodyPr vert="horz" wrap="square" lIns="0" tIns="12700" rIns="0" bIns="0" rtlCol="0">
            <a:spAutoFit/>
          </a:bodyPr>
          <a:lstStyle/>
          <a:p>
            <a:pPr marL="298450" marR="5080" indent="-285750">
              <a:lnSpc>
                <a:spcPct val="150000"/>
              </a:lnSpc>
              <a:spcBef>
                <a:spcPts val="10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60">
                <a:latin typeface="黑体" panose="02010609060101010101" charset="-122"/>
                <a:cs typeface="黑体" panose="02010609060101010101" charset="-122"/>
              </a:rPr>
              <a:t>《出口许可证》</a:t>
            </a:r>
            <a:r>
              <a:rPr sz="1600" spc="60">
                <a:solidFill>
                  <a:srgbClr val="FF0000"/>
                </a:solidFill>
                <a:latin typeface="黑体" panose="02010609060101010101" charset="-122"/>
                <a:cs typeface="黑体" panose="02010609060101010101" charset="-122"/>
              </a:rPr>
              <a:t>（非必须上传项</a:t>
            </a:r>
            <a:r>
              <a:rPr sz="1600" spc="65">
                <a:solidFill>
                  <a:srgbClr val="FF0000"/>
                </a:solidFill>
                <a:latin typeface="黑体" panose="02010609060101010101" charset="-122"/>
                <a:cs typeface="黑体" panose="02010609060101010101" charset="-122"/>
              </a:rPr>
              <a:t>）</a:t>
            </a:r>
            <a:r>
              <a:rPr sz="1600" spc="40">
                <a:latin typeface="黑体" panose="02010609060101010101" charset="-122"/>
                <a:cs typeface="黑体" panose="02010609060101010101" charset="-122"/>
              </a:rPr>
              <a:t>是否加盖商</a:t>
            </a:r>
            <a:r>
              <a:rPr sz="1600" spc="-30">
                <a:latin typeface="黑体" panose="02010609060101010101" charset="-122"/>
                <a:cs typeface="黑体" panose="02010609060101010101" charset="-122"/>
              </a:rPr>
              <a:t>务主管部门公章</a:t>
            </a:r>
            <a:endParaRPr sz="1600">
              <a:latin typeface="黑体" panose="02010609060101010101" charset="-122"/>
              <a:cs typeface="黑体" panose="02010609060101010101" charset="-122"/>
            </a:endParaRPr>
          </a:p>
          <a:p>
            <a:pPr marL="12700">
              <a:lnSpc>
                <a:spcPct val="100000"/>
              </a:lnSpc>
              <a:spcBef>
                <a:spcPts val="9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《出口货物报关单》</a:t>
            </a:r>
            <a:endParaRPr sz="1600">
              <a:latin typeface="黑体" panose="02010609060101010101" charset="-122"/>
              <a:cs typeface="黑体" panose="02010609060101010101" charset="-122"/>
            </a:endParaRPr>
          </a:p>
          <a:p>
            <a:pPr marL="977900" indent="-508635">
              <a:lnSpc>
                <a:spcPct val="100000"/>
              </a:lnSpc>
              <a:spcBef>
                <a:spcPts val="960"/>
              </a:spcBef>
              <a:buClr>
                <a:srgbClr val="000000"/>
              </a:buClr>
              <a:buSzPct val="94000"/>
              <a:buAutoNum type="arabicPlain"/>
              <a:tabLst>
                <a:tab pos="977900" algn="l"/>
              </a:tabLst>
            </a:pPr>
            <a:r>
              <a:rPr sz="1600" spc="-20">
                <a:solidFill>
                  <a:srgbClr val="FF0000"/>
                </a:solidFill>
                <a:latin typeface="黑体" panose="02010609060101010101" charset="-122"/>
                <a:cs typeface="黑体" panose="02010609060101010101" charset="-122"/>
              </a:rPr>
              <a:t>车架号</a:t>
            </a:r>
            <a:r>
              <a:rPr sz="1600" spc="-25">
                <a:latin typeface="黑体" panose="02010609060101010101" charset="-122"/>
                <a:cs typeface="黑体" panose="02010609060101010101" charset="-122"/>
              </a:rPr>
              <a:t>等关键信息一致性</a:t>
            </a:r>
            <a:endParaRPr sz="1600">
              <a:latin typeface="黑体" panose="02010609060101010101" charset="-122"/>
              <a:cs typeface="黑体" panose="02010609060101010101" charset="-122"/>
            </a:endParaRPr>
          </a:p>
          <a:p>
            <a:pPr marL="469265" marR="5080">
              <a:lnSpc>
                <a:spcPct val="150000"/>
              </a:lnSpc>
              <a:buClr>
                <a:srgbClr val="000000"/>
              </a:buClr>
              <a:buSzPct val="94000"/>
              <a:buAutoNum type="arabicPlain"/>
              <a:tabLst>
                <a:tab pos="991235" algn="l"/>
              </a:tabLst>
            </a:pPr>
            <a:r>
              <a:rPr sz="1600">
                <a:solidFill>
                  <a:srgbClr val="FF0000"/>
                </a:solidFill>
                <a:latin typeface="黑体" panose="02010609060101010101" charset="-122"/>
                <a:cs typeface="黑体" panose="02010609060101010101" charset="-122"/>
              </a:rPr>
              <a:t>出口日期必须在2025年7月1日至2026</a:t>
            </a:r>
            <a:r>
              <a:rPr sz="1600" spc="-50">
                <a:solidFill>
                  <a:srgbClr val="FF0000"/>
                </a:solidFill>
                <a:latin typeface="黑体" panose="02010609060101010101" charset="-122"/>
                <a:cs typeface="黑体" panose="02010609060101010101" charset="-122"/>
              </a:rPr>
              <a:t>年 </a:t>
            </a:r>
            <a:r>
              <a:rPr sz="1600" spc="-10">
                <a:solidFill>
                  <a:srgbClr val="FF0000"/>
                </a:solidFill>
                <a:latin typeface="黑体" panose="02010609060101010101" charset="-122"/>
                <a:cs typeface="黑体" panose="02010609060101010101" charset="-122"/>
              </a:rPr>
              <a:t>12</a:t>
            </a:r>
            <a:r>
              <a:rPr sz="1600" spc="-20">
                <a:solidFill>
                  <a:srgbClr val="FF0000"/>
                </a:solidFill>
                <a:latin typeface="黑体" panose="02010609060101010101" charset="-122"/>
                <a:cs typeface="黑体" panose="02010609060101010101" charset="-122"/>
              </a:rPr>
              <a:t>月</a:t>
            </a:r>
            <a:r>
              <a:rPr sz="1600" spc="-10">
                <a:solidFill>
                  <a:srgbClr val="FF0000"/>
                </a:solidFill>
                <a:latin typeface="黑体" panose="02010609060101010101" charset="-122"/>
                <a:cs typeface="黑体" panose="02010609060101010101" charset="-122"/>
              </a:rPr>
              <a:t>31</a:t>
            </a:r>
            <a:r>
              <a:rPr sz="1600" spc="-35">
                <a:solidFill>
                  <a:srgbClr val="FF0000"/>
                </a:solidFill>
                <a:latin typeface="黑体" panose="02010609060101010101" charset="-122"/>
                <a:cs typeface="黑体" panose="02010609060101010101" charset="-122"/>
              </a:rPr>
              <a:t>日期间</a:t>
            </a:r>
            <a:endParaRPr sz="1600">
              <a:latin typeface="黑体" panose="02010609060101010101" charset="-122"/>
              <a:cs typeface="黑体" panose="02010609060101010101" charset="-122"/>
            </a:endParaRPr>
          </a:p>
          <a:p>
            <a:pPr marL="977900" indent="-508635">
              <a:lnSpc>
                <a:spcPct val="100000"/>
              </a:lnSpc>
              <a:spcBef>
                <a:spcPts val="960"/>
              </a:spcBef>
              <a:buClr>
                <a:srgbClr val="000000"/>
              </a:buClr>
              <a:buSzPct val="94000"/>
              <a:buAutoNum type="arabicPlain"/>
              <a:tabLst>
                <a:tab pos="977900" algn="l"/>
              </a:tabLst>
            </a:pPr>
            <a:r>
              <a:rPr sz="1600" spc="-25">
                <a:solidFill>
                  <a:srgbClr val="FF0000"/>
                </a:solidFill>
                <a:latin typeface="黑体" panose="02010609060101010101" charset="-122"/>
                <a:cs typeface="黑体" panose="02010609060101010101" charset="-122"/>
              </a:rPr>
              <a:t>出境关别必须在广东省行政区域内</a:t>
            </a:r>
            <a:endParaRPr sz="1600">
              <a:latin typeface="黑体" panose="02010609060101010101" charset="-122"/>
              <a:cs typeface="黑体" panose="02010609060101010101" charset="-122"/>
            </a:endParaRPr>
          </a:p>
          <a:p>
            <a:pPr marL="12700">
              <a:lnSpc>
                <a:spcPct val="100000"/>
              </a:lnSpc>
              <a:spcBef>
                <a:spcPts val="96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25">
                <a:latin typeface="黑体" panose="02010609060101010101" charset="-122"/>
                <a:cs typeface="黑体" panose="02010609060101010101" charset="-122"/>
              </a:rPr>
              <a:t>《机动车注销证明书》</a:t>
            </a:r>
            <a:endParaRPr sz="1600">
              <a:latin typeface="黑体" panose="02010609060101010101" charset="-122"/>
              <a:cs typeface="黑体" panose="02010609060101010101" charset="-122"/>
            </a:endParaRPr>
          </a:p>
          <a:p>
            <a:pPr marL="469265">
              <a:lnSpc>
                <a:spcPct val="100000"/>
              </a:lnSpc>
              <a:spcBef>
                <a:spcPts val="960"/>
              </a:spcBef>
            </a:pPr>
            <a:r>
              <a:rPr sz="1600" spc="-20">
                <a:latin typeface="黑体" panose="02010609060101010101" charset="-122"/>
                <a:cs typeface="黑体" panose="02010609060101010101" charset="-122"/>
              </a:rPr>
              <a:t>应注明因“</a:t>
            </a:r>
            <a:r>
              <a:rPr sz="1600" spc="-20">
                <a:solidFill>
                  <a:srgbClr val="FF0000"/>
                </a:solidFill>
                <a:latin typeface="黑体" panose="02010609060101010101" charset="-122"/>
                <a:cs typeface="黑体" panose="02010609060101010101" charset="-122"/>
              </a:rPr>
              <a:t>二手车异地出口”</a:t>
            </a:r>
            <a:r>
              <a:rPr sz="1600" spc="-20">
                <a:latin typeface="黑体" panose="02010609060101010101" charset="-122"/>
                <a:cs typeface="黑体" panose="02010609060101010101" charset="-122"/>
              </a:rPr>
              <a:t>已办理注销登</a:t>
            </a:r>
            <a:r>
              <a:rPr sz="1600" spc="-50">
                <a:latin typeface="黑体" panose="02010609060101010101" charset="-122"/>
                <a:cs typeface="黑体" panose="02010609060101010101" charset="-122"/>
              </a:rPr>
              <a:t>记</a:t>
            </a:r>
            <a:endParaRPr sz="1600">
              <a:latin typeface="黑体" panose="02010609060101010101" charset="-122"/>
              <a:cs typeface="黑体" panose="02010609060101010101" charset="-122"/>
            </a:endParaRPr>
          </a:p>
        </p:txBody>
      </p:sp>
      <p:grpSp>
        <p:nvGrpSpPr>
          <p:cNvPr id="8" name="object 8"/>
          <p:cNvGrpSpPr/>
          <p:nvPr/>
        </p:nvGrpSpPr>
        <p:grpSpPr>
          <a:xfrm>
            <a:off x="5219700" y="2169032"/>
            <a:ext cx="6858000" cy="3857625"/>
            <a:chOff x="5219700" y="2169032"/>
            <a:chExt cx="6858000" cy="3857625"/>
          </a:xfrm>
        </p:grpSpPr>
        <p:pic>
          <p:nvPicPr>
            <p:cNvPr id="9" name="object 9"/>
            <p:cNvPicPr/>
            <p:nvPr/>
          </p:nvPicPr>
          <p:blipFill>
            <a:blip r:embed="rId3"/>
            <a:stretch>
              <a:fillRect/>
            </a:stretch>
          </p:blipFill>
          <p:spPr>
            <a:xfrm>
              <a:off x="5219700" y="2169032"/>
              <a:ext cx="6858000" cy="3857244"/>
            </a:xfrm>
            <a:prstGeom prst="rect">
              <a:avLst/>
            </a:prstGeom>
          </p:spPr>
        </p:pic>
        <p:sp>
          <p:nvSpPr>
            <p:cNvPr id="10" name="object 10"/>
            <p:cNvSpPr/>
            <p:nvPr/>
          </p:nvSpPr>
          <p:spPr>
            <a:xfrm>
              <a:off x="8040458" y="2647568"/>
              <a:ext cx="1251585" cy="386715"/>
            </a:xfrm>
            <a:custGeom>
              <a:avLst/>
              <a:gdLst/>
              <a:ahLst/>
              <a:cxnLst/>
              <a:rect l="l" t="t" r="r" b="b"/>
              <a:pathLst>
                <a:path w="1251584" h="386714">
                  <a:moveTo>
                    <a:pt x="1251178" y="386689"/>
                  </a:moveTo>
                  <a:lnTo>
                    <a:pt x="0" y="386689"/>
                  </a:lnTo>
                  <a:lnTo>
                    <a:pt x="0" y="0"/>
                  </a:lnTo>
                  <a:lnTo>
                    <a:pt x="1251178" y="0"/>
                  </a:lnTo>
                  <a:lnTo>
                    <a:pt x="1251178" y="9524"/>
                  </a:lnTo>
                  <a:lnTo>
                    <a:pt x="19050" y="9524"/>
                  </a:lnTo>
                  <a:lnTo>
                    <a:pt x="9525" y="19049"/>
                  </a:lnTo>
                  <a:lnTo>
                    <a:pt x="19050" y="19049"/>
                  </a:lnTo>
                  <a:lnTo>
                    <a:pt x="19050" y="367639"/>
                  </a:lnTo>
                  <a:lnTo>
                    <a:pt x="9525" y="367639"/>
                  </a:lnTo>
                  <a:lnTo>
                    <a:pt x="19050" y="377164"/>
                  </a:lnTo>
                  <a:lnTo>
                    <a:pt x="1251178" y="377164"/>
                  </a:lnTo>
                  <a:lnTo>
                    <a:pt x="1251178" y="386689"/>
                  </a:lnTo>
                  <a:close/>
                </a:path>
                <a:path w="1251584" h="386714">
                  <a:moveTo>
                    <a:pt x="19050" y="19049"/>
                  </a:moveTo>
                  <a:lnTo>
                    <a:pt x="9525" y="19049"/>
                  </a:lnTo>
                  <a:lnTo>
                    <a:pt x="19050" y="9524"/>
                  </a:lnTo>
                  <a:lnTo>
                    <a:pt x="19050" y="19049"/>
                  </a:lnTo>
                  <a:close/>
                </a:path>
                <a:path w="1251584" h="386714">
                  <a:moveTo>
                    <a:pt x="1232128" y="19049"/>
                  </a:moveTo>
                  <a:lnTo>
                    <a:pt x="19050" y="19049"/>
                  </a:lnTo>
                  <a:lnTo>
                    <a:pt x="19050" y="9524"/>
                  </a:lnTo>
                  <a:lnTo>
                    <a:pt x="1232128" y="9524"/>
                  </a:lnTo>
                  <a:lnTo>
                    <a:pt x="1232128" y="19049"/>
                  </a:lnTo>
                  <a:close/>
                </a:path>
                <a:path w="1251584" h="386714">
                  <a:moveTo>
                    <a:pt x="1232128" y="377164"/>
                  </a:moveTo>
                  <a:lnTo>
                    <a:pt x="1232128" y="9524"/>
                  </a:lnTo>
                  <a:lnTo>
                    <a:pt x="1241653" y="19049"/>
                  </a:lnTo>
                  <a:lnTo>
                    <a:pt x="1251178" y="19049"/>
                  </a:lnTo>
                  <a:lnTo>
                    <a:pt x="1251178" y="367639"/>
                  </a:lnTo>
                  <a:lnTo>
                    <a:pt x="1241653" y="367639"/>
                  </a:lnTo>
                  <a:lnTo>
                    <a:pt x="1232128" y="377164"/>
                  </a:lnTo>
                  <a:close/>
                </a:path>
                <a:path w="1251584" h="386714">
                  <a:moveTo>
                    <a:pt x="1251178" y="19049"/>
                  </a:moveTo>
                  <a:lnTo>
                    <a:pt x="1241653" y="19049"/>
                  </a:lnTo>
                  <a:lnTo>
                    <a:pt x="1232128" y="9524"/>
                  </a:lnTo>
                  <a:lnTo>
                    <a:pt x="1251178" y="9524"/>
                  </a:lnTo>
                  <a:lnTo>
                    <a:pt x="1251178" y="19049"/>
                  </a:lnTo>
                  <a:close/>
                </a:path>
                <a:path w="1251584" h="386714">
                  <a:moveTo>
                    <a:pt x="19050" y="377164"/>
                  </a:moveTo>
                  <a:lnTo>
                    <a:pt x="9525" y="367639"/>
                  </a:lnTo>
                  <a:lnTo>
                    <a:pt x="19050" y="367639"/>
                  </a:lnTo>
                  <a:lnTo>
                    <a:pt x="19050" y="377164"/>
                  </a:lnTo>
                  <a:close/>
                </a:path>
                <a:path w="1251584" h="386714">
                  <a:moveTo>
                    <a:pt x="1232128" y="377164"/>
                  </a:moveTo>
                  <a:lnTo>
                    <a:pt x="19050" y="377164"/>
                  </a:lnTo>
                  <a:lnTo>
                    <a:pt x="19050" y="367639"/>
                  </a:lnTo>
                  <a:lnTo>
                    <a:pt x="1232128" y="367639"/>
                  </a:lnTo>
                  <a:lnTo>
                    <a:pt x="1232128" y="377164"/>
                  </a:lnTo>
                  <a:close/>
                </a:path>
                <a:path w="1251584" h="386714">
                  <a:moveTo>
                    <a:pt x="1251178" y="377164"/>
                  </a:moveTo>
                  <a:lnTo>
                    <a:pt x="1232128" y="377164"/>
                  </a:lnTo>
                  <a:lnTo>
                    <a:pt x="1241653" y="367639"/>
                  </a:lnTo>
                  <a:lnTo>
                    <a:pt x="1251178" y="367639"/>
                  </a:lnTo>
                  <a:lnTo>
                    <a:pt x="1251178" y="377164"/>
                  </a:lnTo>
                  <a:close/>
                </a:path>
              </a:pathLst>
            </a:custGeom>
            <a:solidFill>
              <a:srgbClr val="FF0000"/>
            </a:solidFill>
          </p:spPr>
          <p:txBody>
            <a:bodyPr wrap="square" lIns="0" tIns="0" rIns="0" bIns="0" rtlCol="0"/>
            <a:lstStyle/>
            <a:p/>
          </p:txBody>
        </p:sp>
      </p:grpSp>
      <p:sp>
        <p:nvSpPr>
          <p:cNvPr id="11" name="object 11"/>
          <p:cNvSpPr txBox="1"/>
          <p:nvPr/>
        </p:nvSpPr>
        <p:spPr>
          <a:xfrm>
            <a:off x="7259497" y="6114364"/>
            <a:ext cx="2272665" cy="268605"/>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001F5F"/>
                </a:solidFill>
                <a:latin typeface="黑体" panose="02010609060101010101" charset="-122"/>
                <a:cs typeface="黑体" panose="02010609060101010101" charset="-122"/>
              </a:rPr>
              <a:t>《出口货物报关单》样</a:t>
            </a:r>
            <a:r>
              <a:rPr sz="1600" b="1" spc="-50">
                <a:solidFill>
                  <a:srgbClr val="001F5F"/>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886460"/>
            <a:chOff x="0" y="0"/>
            <a:chExt cx="12192000" cy="886460"/>
          </a:xfrm>
        </p:grpSpPr>
        <p:pic>
          <p:nvPicPr>
            <p:cNvPr id="3" name="object 3"/>
            <p:cNvPicPr/>
            <p:nvPr/>
          </p:nvPicPr>
          <p:blipFill>
            <a:blip r:embed="rId1"/>
            <a:stretch>
              <a:fillRect/>
            </a:stretch>
          </p:blipFill>
          <p:spPr>
            <a:xfrm>
              <a:off x="3541598" y="213918"/>
              <a:ext cx="416280" cy="439673"/>
            </a:xfrm>
            <a:prstGeom prst="rect">
              <a:avLst/>
            </a:prstGeom>
          </p:spPr>
        </p:pic>
        <p:pic>
          <p:nvPicPr>
            <p:cNvPr id="4" name="object 4"/>
            <p:cNvPicPr/>
            <p:nvPr/>
          </p:nvPicPr>
          <p:blipFill>
            <a:blip r:embed="rId2"/>
            <a:stretch>
              <a:fillRect/>
            </a:stretch>
          </p:blipFill>
          <p:spPr>
            <a:xfrm>
              <a:off x="4097261" y="146799"/>
              <a:ext cx="4581029" cy="573481"/>
            </a:xfrm>
            <a:prstGeom prst="rect">
              <a:avLst/>
            </a:prstGeom>
          </p:spPr>
        </p:pic>
      </p:grpSp>
      <p:sp>
        <p:nvSpPr>
          <p:cNvPr id="5" name="object 5"/>
          <p:cNvSpPr txBox="1"/>
          <p:nvPr/>
        </p:nvSpPr>
        <p:spPr>
          <a:xfrm>
            <a:off x="11955462" y="6644261"/>
            <a:ext cx="144780" cy="147320"/>
          </a:xfrm>
          <a:prstGeom prst="rect">
            <a:avLst/>
          </a:prstGeom>
        </p:spPr>
        <p:txBody>
          <a:bodyPr vert="horz" wrap="square" lIns="0" tIns="0" rIns="0" bIns="0" rtlCol="0">
            <a:spAutoFit/>
          </a:bodyPr>
          <a:lstStyle/>
          <a:p>
            <a:pPr>
              <a:lnSpc>
                <a:spcPts val="1125"/>
              </a:lnSpc>
            </a:pPr>
            <a:r>
              <a:rPr sz="1000" spc="-35">
                <a:solidFill>
                  <a:srgbClr val="808080"/>
                </a:solidFill>
                <a:latin typeface="Gulim"/>
                <a:cs typeface="Gulim"/>
              </a:rPr>
              <a:t>12</a:t>
            </a:r>
            <a:endParaRPr sz="1000">
              <a:latin typeface="Gulim"/>
              <a:cs typeface="Gulim"/>
            </a:endParaRPr>
          </a:p>
        </p:txBody>
      </p:sp>
      <p:sp>
        <p:nvSpPr>
          <p:cNvPr id="6" name="object 6"/>
          <p:cNvSpPr txBox="1">
            <a:spLocks noGrp="1"/>
          </p:cNvSpPr>
          <p:nvPr>
            <p:ph type="title"/>
          </p:nvPr>
        </p:nvSpPr>
        <p:spPr>
          <a:xfrm>
            <a:off x="231140" y="1119847"/>
            <a:ext cx="11880850" cy="756920"/>
          </a:xfrm>
          <a:prstGeom prst="rect">
            <a:avLst/>
          </a:prstGeom>
        </p:spPr>
        <p:txBody>
          <a:bodyPr vert="horz" wrap="square" lIns="0" tIns="12700" rIns="0" bIns="0" rtlCol="0">
            <a:spAutoFit/>
          </a:bodyPr>
          <a:lstStyle/>
          <a:p>
            <a:pPr marL="12700">
              <a:lnSpc>
                <a:spcPct val="100000"/>
              </a:lnSpc>
              <a:spcBef>
                <a:spcPts val="100"/>
              </a:spcBef>
            </a:pPr>
            <a:r>
              <a:rPr sz="2400">
                <a:solidFill>
                  <a:srgbClr val="000000"/>
                </a:solidFill>
              </a:rPr>
              <a:t>除前述拆解报废/出口淘汰补贴材料外，还应上传新购置车辆的《机动车销售统一发票</a:t>
            </a:r>
            <a:r>
              <a:rPr sz="2400" spc="-50">
                <a:solidFill>
                  <a:srgbClr val="000000"/>
                </a:solidFill>
              </a:rPr>
              <a:t>》</a:t>
            </a:r>
            <a:endParaRPr sz="2400"/>
          </a:p>
          <a:p>
            <a:pPr marL="12700">
              <a:lnSpc>
                <a:spcPct val="100000"/>
              </a:lnSpc>
            </a:pPr>
            <a:r>
              <a:rPr sz="2400" spc="-20">
                <a:solidFill>
                  <a:srgbClr val="000000"/>
                </a:solidFill>
              </a:rPr>
              <a:t>（发票联）和《机动车登记证书</a:t>
            </a:r>
            <a:r>
              <a:rPr sz="2400" spc="-50">
                <a:solidFill>
                  <a:srgbClr val="000000"/>
                </a:solidFill>
              </a:rPr>
              <a:t>》</a:t>
            </a:r>
            <a:endParaRPr sz="2400"/>
          </a:p>
        </p:txBody>
      </p:sp>
      <p:sp>
        <p:nvSpPr>
          <p:cNvPr id="7" name="object 7"/>
          <p:cNvSpPr txBox="1"/>
          <p:nvPr/>
        </p:nvSpPr>
        <p:spPr>
          <a:xfrm>
            <a:off x="722147" y="2682112"/>
            <a:ext cx="3996690" cy="2219960"/>
          </a:xfrm>
          <a:prstGeom prst="rect">
            <a:avLst/>
          </a:prstGeom>
        </p:spPr>
        <p:txBody>
          <a:bodyPr vert="horz" wrap="square" lIns="0" tIns="12700" rIns="0" bIns="0" rtlCol="0">
            <a:spAutoFit/>
          </a:bodyPr>
          <a:lstStyle/>
          <a:p>
            <a:pPr marL="297815" marR="5080" indent="-285750">
              <a:lnSpc>
                <a:spcPct val="150000"/>
              </a:lnSpc>
              <a:spcBef>
                <a:spcPts val="100"/>
              </a:spcBef>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10">
                <a:latin typeface="黑体" panose="02010609060101010101" charset="-122"/>
                <a:cs typeface="黑体" panose="02010609060101010101" charset="-122"/>
              </a:rPr>
              <a:t>发票里的</a:t>
            </a:r>
            <a:r>
              <a:rPr sz="1600" spc="-15">
                <a:solidFill>
                  <a:srgbClr val="FF0000"/>
                </a:solidFill>
                <a:latin typeface="黑体" panose="02010609060101010101" charset="-122"/>
                <a:cs typeface="黑体" panose="02010609060101010101" charset="-122"/>
              </a:rPr>
              <a:t>购买方名称必须与填报的淘汰车</a:t>
            </a:r>
            <a:r>
              <a:rPr sz="1600" spc="-25">
                <a:solidFill>
                  <a:srgbClr val="FF0000"/>
                </a:solidFill>
                <a:latin typeface="黑体" panose="02010609060101010101" charset="-122"/>
                <a:cs typeface="黑体" panose="02010609060101010101" charset="-122"/>
              </a:rPr>
              <a:t>辆所有人信息一致</a:t>
            </a:r>
            <a:endParaRPr sz="1600">
              <a:latin typeface="黑体" panose="02010609060101010101" charset="-122"/>
              <a:cs typeface="黑体" panose="02010609060101010101" charset="-122"/>
            </a:endParaRPr>
          </a:p>
          <a:p>
            <a:pPr marL="297815" marR="5080" indent="-285750">
              <a:lnSpc>
                <a:spcPct val="150000"/>
              </a:lnSpc>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10">
                <a:latin typeface="黑体" panose="02010609060101010101" charset="-122"/>
                <a:cs typeface="黑体" panose="02010609060101010101" charset="-122"/>
              </a:rPr>
              <a:t>发票里的</a:t>
            </a:r>
            <a:r>
              <a:rPr sz="1600" spc="-10">
                <a:solidFill>
                  <a:srgbClr val="FF0000"/>
                </a:solidFill>
                <a:latin typeface="黑体" panose="02010609060101010101" charset="-122"/>
                <a:cs typeface="黑体" panose="02010609060101010101" charset="-122"/>
              </a:rPr>
              <a:t>开票日期必须在</a:t>
            </a:r>
            <a:r>
              <a:rPr sz="1600">
                <a:solidFill>
                  <a:srgbClr val="FF0000"/>
                </a:solidFill>
                <a:latin typeface="黑体" panose="02010609060101010101" charset="-122"/>
                <a:cs typeface="黑体" panose="02010609060101010101" charset="-122"/>
              </a:rPr>
              <a:t>2025年7月1</a:t>
            </a:r>
            <a:r>
              <a:rPr sz="1600" spc="-25">
                <a:solidFill>
                  <a:srgbClr val="FF0000"/>
                </a:solidFill>
                <a:latin typeface="黑体" panose="02010609060101010101" charset="-122"/>
                <a:cs typeface="黑体" panose="02010609060101010101" charset="-122"/>
              </a:rPr>
              <a:t>日至</a:t>
            </a:r>
            <a:r>
              <a:rPr sz="1600" spc="-50">
                <a:solidFill>
                  <a:srgbClr val="FF0000"/>
                </a:solidFill>
                <a:latin typeface="黑体" panose="02010609060101010101" charset="-122"/>
                <a:cs typeface="黑体" panose="02010609060101010101" charset="-122"/>
              </a:rPr>
              <a:t> </a:t>
            </a:r>
            <a:r>
              <a:rPr sz="1600" spc="-10">
                <a:solidFill>
                  <a:srgbClr val="FF0000"/>
                </a:solidFill>
                <a:latin typeface="黑体" panose="02010609060101010101" charset="-122"/>
                <a:cs typeface="黑体" panose="02010609060101010101" charset="-122"/>
              </a:rPr>
              <a:t>2026</a:t>
            </a:r>
            <a:r>
              <a:rPr sz="1600" spc="-20">
                <a:solidFill>
                  <a:srgbClr val="FF0000"/>
                </a:solidFill>
                <a:latin typeface="黑体" panose="02010609060101010101" charset="-122"/>
                <a:cs typeface="黑体" panose="02010609060101010101" charset="-122"/>
              </a:rPr>
              <a:t>年</a:t>
            </a:r>
            <a:r>
              <a:rPr sz="1600" spc="-10">
                <a:solidFill>
                  <a:srgbClr val="FF0000"/>
                </a:solidFill>
                <a:latin typeface="黑体" panose="02010609060101010101" charset="-122"/>
                <a:cs typeface="黑体" panose="02010609060101010101" charset="-122"/>
              </a:rPr>
              <a:t>12</a:t>
            </a:r>
            <a:r>
              <a:rPr sz="1600" spc="-20">
                <a:solidFill>
                  <a:srgbClr val="FF0000"/>
                </a:solidFill>
                <a:latin typeface="黑体" panose="02010609060101010101" charset="-122"/>
                <a:cs typeface="黑体" panose="02010609060101010101" charset="-122"/>
              </a:rPr>
              <a:t>月</a:t>
            </a:r>
            <a:r>
              <a:rPr sz="1600" spc="-10">
                <a:solidFill>
                  <a:srgbClr val="FF0000"/>
                </a:solidFill>
                <a:latin typeface="黑体" panose="02010609060101010101" charset="-122"/>
                <a:cs typeface="黑体" panose="02010609060101010101" charset="-122"/>
              </a:rPr>
              <a:t>31</a:t>
            </a:r>
            <a:r>
              <a:rPr sz="1600" spc="-35">
                <a:solidFill>
                  <a:srgbClr val="FF0000"/>
                </a:solidFill>
                <a:latin typeface="黑体" panose="02010609060101010101" charset="-122"/>
                <a:cs typeface="黑体" panose="02010609060101010101" charset="-122"/>
              </a:rPr>
              <a:t>日期间</a:t>
            </a:r>
            <a:endParaRPr sz="1600">
              <a:latin typeface="黑体" panose="02010609060101010101" charset="-122"/>
              <a:cs typeface="黑体" panose="02010609060101010101" charset="-122"/>
            </a:endParaRPr>
          </a:p>
          <a:p>
            <a:pPr marL="297815" marR="5080" indent="-285750">
              <a:lnSpc>
                <a:spcPct val="150000"/>
              </a:lnSpc>
              <a:tabLst>
                <a:tab pos="297815" algn="l"/>
              </a:tabLst>
            </a:pPr>
            <a:r>
              <a:rPr sz="1600" spc="20">
                <a:latin typeface="Times New Roman" panose="02020603050405020304"/>
                <a:cs typeface="Times New Roman" panose="02020603050405020304"/>
              </a:rPr>
              <a:t>l</a:t>
            </a:r>
            <a:r>
              <a:rPr sz="1600">
                <a:latin typeface="Times New Roman" panose="02020603050405020304"/>
                <a:cs typeface="Times New Roman" panose="02020603050405020304"/>
              </a:rPr>
              <a:t>	</a:t>
            </a:r>
            <a:r>
              <a:rPr sz="1600" spc="-10">
                <a:latin typeface="黑体" panose="02010609060101010101" charset="-122"/>
                <a:cs typeface="黑体" panose="02010609060101010101" charset="-122"/>
              </a:rPr>
              <a:t>发票里的</a:t>
            </a:r>
            <a:r>
              <a:rPr sz="1600" spc="-15">
                <a:solidFill>
                  <a:srgbClr val="FF0000"/>
                </a:solidFill>
                <a:latin typeface="黑体" panose="02010609060101010101" charset="-122"/>
                <a:cs typeface="黑体" panose="02010609060101010101" charset="-122"/>
              </a:rPr>
              <a:t>销货单位地址必须在广东省行政</a:t>
            </a:r>
            <a:r>
              <a:rPr sz="1600" spc="-35">
                <a:solidFill>
                  <a:srgbClr val="FF0000"/>
                </a:solidFill>
                <a:latin typeface="黑体" panose="02010609060101010101" charset="-122"/>
                <a:cs typeface="黑体" panose="02010609060101010101" charset="-122"/>
              </a:rPr>
              <a:t>区域内</a:t>
            </a:r>
            <a:endParaRPr sz="1600">
              <a:latin typeface="黑体" panose="02010609060101010101" charset="-122"/>
              <a:cs typeface="黑体" panose="02010609060101010101" charset="-122"/>
            </a:endParaRPr>
          </a:p>
        </p:txBody>
      </p:sp>
      <p:grpSp>
        <p:nvGrpSpPr>
          <p:cNvPr id="8" name="object 8"/>
          <p:cNvGrpSpPr/>
          <p:nvPr/>
        </p:nvGrpSpPr>
        <p:grpSpPr>
          <a:xfrm>
            <a:off x="5289803" y="1603247"/>
            <a:ext cx="6902450" cy="5160645"/>
            <a:chOff x="5289803" y="1603247"/>
            <a:chExt cx="6902450" cy="5160645"/>
          </a:xfrm>
        </p:grpSpPr>
        <p:pic>
          <p:nvPicPr>
            <p:cNvPr id="9" name="object 9"/>
            <p:cNvPicPr/>
            <p:nvPr/>
          </p:nvPicPr>
          <p:blipFill>
            <a:blip r:embed="rId3"/>
            <a:stretch>
              <a:fillRect/>
            </a:stretch>
          </p:blipFill>
          <p:spPr>
            <a:xfrm>
              <a:off x="5289803" y="1603247"/>
              <a:ext cx="6902196" cy="5160264"/>
            </a:xfrm>
            <a:prstGeom prst="rect">
              <a:avLst/>
            </a:prstGeom>
          </p:spPr>
        </p:pic>
        <p:sp>
          <p:nvSpPr>
            <p:cNvPr id="10" name="object 10"/>
            <p:cNvSpPr/>
            <p:nvPr/>
          </p:nvSpPr>
          <p:spPr>
            <a:xfrm>
              <a:off x="5837593" y="2376055"/>
              <a:ext cx="2734310" cy="3571875"/>
            </a:xfrm>
            <a:custGeom>
              <a:avLst/>
              <a:gdLst/>
              <a:ahLst/>
              <a:cxnLst/>
              <a:rect l="l" t="t" r="r" b="b"/>
              <a:pathLst>
                <a:path w="2734309" h="3571875">
                  <a:moveTo>
                    <a:pt x="1507909" y="1185913"/>
                  </a:moveTo>
                  <a:lnTo>
                    <a:pt x="1488859" y="1185913"/>
                  </a:lnTo>
                  <a:lnTo>
                    <a:pt x="1488859" y="1204963"/>
                  </a:lnTo>
                  <a:lnTo>
                    <a:pt x="1488859" y="1553552"/>
                  </a:lnTo>
                  <a:lnTo>
                    <a:pt x="19050" y="1553552"/>
                  </a:lnTo>
                  <a:lnTo>
                    <a:pt x="19050" y="1204963"/>
                  </a:lnTo>
                  <a:lnTo>
                    <a:pt x="1488859" y="1204963"/>
                  </a:lnTo>
                  <a:lnTo>
                    <a:pt x="1488859" y="1185913"/>
                  </a:lnTo>
                  <a:lnTo>
                    <a:pt x="0" y="1185913"/>
                  </a:lnTo>
                  <a:lnTo>
                    <a:pt x="0" y="1572602"/>
                  </a:lnTo>
                  <a:lnTo>
                    <a:pt x="1507909" y="1572602"/>
                  </a:lnTo>
                  <a:lnTo>
                    <a:pt x="1507909" y="1563077"/>
                  </a:lnTo>
                  <a:lnTo>
                    <a:pt x="1507909" y="1553552"/>
                  </a:lnTo>
                  <a:lnTo>
                    <a:pt x="1507909" y="1204963"/>
                  </a:lnTo>
                  <a:lnTo>
                    <a:pt x="1507909" y="1195438"/>
                  </a:lnTo>
                  <a:lnTo>
                    <a:pt x="1507909" y="1185913"/>
                  </a:lnTo>
                  <a:close/>
                </a:path>
                <a:path w="2734309" h="3571875">
                  <a:moveTo>
                    <a:pt x="1507909" y="0"/>
                  </a:moveTo>
                  <a:lnTo>
                    <a:pt x="1488859" y="0"/>
                  </a:lnTo>
                  <a:lnTo>
                    <a:pt x="1488859" y="19050"/>
                  </a:lnTo>
                  <a:lnTo>
                    <a:pt x="1488859" y="367652"/>
                  </a:lnTo>
                  <a:lnTo>
                    <a:pt x="19050" y="367652"/>
                  </a:lnTo>
                  <a:lnTo>
                    <a:pt x="19050" y="19050"/>
                  </a:lnTo>
                  <a:lnTo>
                    <a:pt x="1488859" y="19050"/>
                  </a:lnTo>
                  <a:lnTo>
                    <a:pt x="1488859" y="0"/>
                  </a:lnTo>
                  <a:lnTo>
                    <a:pt x="0" y="0"/>
                  </a:lnTo>
                  <a:lnTo>
                    <a:pt x="0" y="386702"/>
                  </a:lnTo>
                  <a:lnTo>
                    <a:pt x="1507909" y="386702"/>
                  </a:lnTo>
                  <a:lnTo>
                    <a:pt x="1507909" y="377177"/>
                  </a:lnTo>
                  <a:lnTo>
                    <a:pt x="1507909" y="367652"/>
                  </a:lnTo>
                  <a:lnTo>
                    <a:pt x="1507909" y="19050"/>
                  </a:lnTo>
                  <a:lnTo>
                    <a:pt x="1507909" y="9525"/>
                  </a:lnTo>
                  <a:lnTo>
                    <a:pt x="1507909" y="0"/>
                  </a:lnTo>
                  <a:close/>
                </a:path>
                <a:path w="2734309" h="3571875">
                  <a:moveTo>
                    <a:pt x="2734043" y="3184626"/>
                  </a:moveTo>
                  <a:lnTo>
                    <a:pt x="2714993" y="3184626"/>
                  </a:lnTo>
                  <a:lnTo>
                    <a:pt x="2714993" y="3203676"/>
                  </a:lnTo>
                  <a:lnTo>
                    <a:pt x="2714993" y="3552279"/>
                  </a:lnTo>
                  <a:lnTo>
                    <a:pt x="19050" y="3552279"/>
                  </a:lnTo>
                  <a:lnTo>
                    <a:pt x="19050" y="3203676"/>
                  </a:lnTo>
                  <a:lnTo>
                    <a:pt x="2714993" y="3203676"/>
                  </a:lnTo>
                  <a:lnTo>
                    <a:pt x="2714993" y="3184626"/>
                  </a:lnTo>
                  <a:lnTo>
                    <a:pt x="0" y="3184626"/>
                  </a:lnTo>
                  <a:lnTo>
                    <a:pt x="0" y="3571329"/>
                  </a:lnTo>
                  <a:lnTo>
                    <a:pt x="2734043" y="3571329"/>
                  </a:lnTo>
                  <a:lnTo>
                    <a:pt x="2734043" y="3561804"/>
                  </a:lnTo>
                  <a:lnTo>
                    <a:pt x="2734043" y="3552279"/>
                  </a:lnTo>
                  <a:lnTo>
                    <a:pt x="2734043" y="3203676"/>
                  </a:lnTo>
                  <a:lnTo>
                    <a:pt x="2734043" y="3194151"/>
                  </a:lnTo>
                  <a:lnTo>
                    <a:pt x="2734043" y="3184626"/>
                  </a:lnTo>
                  <a:close/>
                </a:path>
              </a:pathLst>
            </a:custGeom>
            <a:solidFill>
              <a:srgbClr val="FF0000"/>
            </a:solidFill>
          </p:spPr>
          <p:txBody>
            <a:bodyPr wrap="square" lIns="0" tIns="0" rIns="0" bIns="0" rtlCol="0"/>
            <a:lstStyle/>
            <a:p/>
          </p:txBody>
        </p:sp>
      </p:grpSp>
      <p:sp>
        <p:nvSpPr>
          <p:cNvPr id="11" name="object 11"/>
          <p:cNvSpPr txBox="1"/>
          <p:nvPr/>
        </p:nvSpPr>
        <p:spPr>
          <a:xfrm>
            <a:off x="7402068" y="6377940"/>
            <a:ext cx="3268979" cy="338455"/>
          </a:xfrm>
          <a:prstGeom prst="rect">
            <a:avLst/>
          </a:prstGeom>
          <a:solidFill>
            <a:srgbClr val="FFFFFF"/>
          </a:solidFill>
        </p:spPr>
        <p:txBody>
          <a:bodyPr vert="horz" wrap="square" lIns="0" tIns="33655" rIns="0" bIns="0" rtlCol="0">
            <a:spAutoFit/>
          </a:bodyPr>
          <a:lstStyle/>
          <a:p>
            <a:pPr marL="91440">
              <a:lnSpc>
                <a:spcPct val="100000"/>
              </a:lnSpc>
              <a:spcBef>
                <a:spcPts val="265"/>
              </a:spcBef>
            </a:pPr>
            <a:r>
              <a:rPr sz="1600" b="1" spc="-10">
                <a:solidFill>
                  <a:srgbClr val="001F5F"/>
                </a:solidFill>
                <a:latin typeface="黑体" panose="02010609060101010101" charset="-122"/>
                <a:cs typeface="黑体" panose="02010609060101010101" charset="-122"/>
              </a:rPr>
              <a:t>《机动车销售统一发票》样</a:t>
            </a:r>
            <a:r>
              <a:rPr sz="1600" b="1" spc="-50">
                <a:solidFill>
                  <a:srgbClr val="001F5F"/>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1942762" y="6622491"/>
            <a:ext cx="170180" cy="177165"/>
          </a:xfrm>
          <a:prstGeom prst="rect">
            <a:avLst/>
          </a:prstGeom>
        </p:spPr>
        <p:txBody>
          <a:bodyPr vert="horz" wrap="square" lIns="0" tIns="12065" rIns="0" bIns="0" rtlCol="0">
            <a:spAutoFit/>
          </a:bodyPr>
          <a:lstStyle/>
          <a:p>
            <a:pPr marL="12700">
              <a:lnSpc>
                <a:spcPct val="100000"/>
              </a:lnSpc>
              <a:spcBef>
                <a:spcPts val="95"/>
              </a:spcBef>
            </a:pPr>
            <a:r>
              <a:rPr sz="1000" spc="-25">
                <a:solidFill>
                  <a:srgbClr val="808080"/>
                </a:solidFill>
                <a:latin typeface="Gulim"/>
                <a:cs typeface="Gulim"/>
              </a:rPr>
              <a:t>13</a:t>
            </a:r>
            <a:endParaRPr sz="1000">
              <a:latin typeface="Gulim"/>
              <a:cs typeface="Gulim"/>
            </a:endParaRPr>
          </a:p>
        </p:txBody>
      </p:sp>
      <p:sp>
        <p:nvSpPr>
          <p:cNvPr id="7" name="object 7"/>
          <p:cNvSpPr txBox="1">
            <a:spLocks noGrp="1"/>
          </p:cNvSpPr>
          <p:nvPr>
            <p:ph type="body" idx="1"/>
          </p:nvPr>
        </p:nvSpPr>
        <p:spPr>
          <a:xfrm>
            <a:off x="498297" y="1219174"/>
            <a:ext cx="5492115" cy="3683000"/>
          </a:xfrm>
          <a:prstGeom prst="rect">
            <a:avLst/>
          </a:prstGeom>
        </p:spPr>
        <p:txBody>
          <a:bodyPr vert="horz" wrap="square" lIns="0" tIns="12700" rIns="0" bIns="0" rtlCol="0">
            <a:spAutoFit/>
          </a:bodyPr>
          <a:lstStyle/>
          <a:p>
            <a:pPr marL="298450" marR="52070" indent="-285750" algn="just">
              <a:lnSpc>
                <a:spcPct val="150000"/>
              </a:lnSpc>
              <a:spcBef>
                <a:spcPts val="100"/>
              </a:spcBef>
            </a:pPr>
            <a:r>
              <a:rPr spc="70">
                <a:latin typeface="Times New Roman" panose="02020603050405020304"/>
                <a:cs typeface="Times New Roman" panose="02020603050405020304"/>
              </a:rPr>
              <a:t>l</a:t>
            </a:r>
            <a:r>
              <a:rPr spc="500">
                <a:latin typeface="Times New Roman" panose="02020603050405020304"/>
                <a:cs typeface="Times New Roman" panose="02020603050405020304"/>
              </a:rPr>
              <a:t> </a:t>
            </a:r>
            <a:r>
              <a:rPr spc="-5"/>
              <a:t>机动车所有人信息与填报的淘汰车辆所有人信息、新购车</a:t>
            </a:r>
            <a:r>
              <a:rPr spc="-25"/>
              <a:t>发票购买方名称一致</a:t>
            </a:r>
            <a:endParaRPr spc="-25"/>
          </a:p>
          <a:p>
            <a:pPr marL="12700" algn="just">
              <a:lnSpc>
                <a:spcPct val="100000"/>
              </a:lnSpc>
              <a:spcBef>
                <a:spcPts val="960"/>
              </a:spcBef>
            </a:pPr>
            <a:r>
              <a:rPr spc="70">
                <a:latin typeface="Times New Roman" panose="02020603050405020304"/>
                <a:cs typeface="Times New Roman" panose="02020603050405020304"/>
              </a:rPr>
              <a:t>l</a:t>
            </a:r>
            <a:r>
              <a:rPr spc="245">
                <a:latin typeface="Times New Roman" panose="02020603050405020304"/>
                <a:cs typeface="Times New Roman" panose="02020603050405020304"/>
              </a:rPr>
              <a:t>   </a:t>
            </a:r>
            <a:r>
              <a:rPr spc="-25"/>
              <a:t>登记机关必须与填报的淘汰车辆原登记机关所在同一地市</a:t>
            </a:r>
            <a:endParaRPr spc="-25"/>
          </a:p>
          <a:p>
            <a:pPr marL="12700" algn="just">
              <a:lnSpc>
                <a:spcPct val="100000"/>
              </a:lnSpc>
              <a:spcBef>
                <a:spcPts val="960"/>
              </a:spcBef>
            </a:pPr>
            <a:r>
              <a:rPr spc="70">
                <a:solidFill>
                  <a:srgbClr val="000000"/>
                </a:solidFill>
                <a:latin typeface="Times New Roman" panose="02020603050405020304"/>
                <a:cs typeface="Times New Roman" panose="02020603050405020304"/>
              </a:rPr>
              <a:t>l</a:t>
            </a:r>
            <a:r>
              <a:rPr spc="245">
                <a:solidFill>
                  <a:srgbClr val="000000"/>
                </a:solidFill>
                <a:latin typeface="Times New Roman" panose="02020603050405020304"/>
                <a:cs typeface="Times New Roman" panose="02020603050405020304"/>
              </a:rPr>
              <a:t>   </a:t>
            </a:r>
            <a:r>
              <a:rPr spc="-20">
                <a:solidFill>
                  <a:srgbClr val="000000"/>
                </a:solidFill>
              </a:rPr>
              <a:t>燃料种类</a:t>
            </a:r>
            <a:r>
              <a:rPr spc="-25"/>
              <a:t>必须为“电”或“氢”，不含插电式混合动力</a:t>
            </a:r>
            <a:endParaRPr spc="-25"/>
          </a:p>
          <a:p>
            <a:pPr marL="298450" marR="5080" indent="-285750" algn="just">
              <a:lnSpc>
                <a:spcPct val="150000"/>
              </a:lnSpc>
            </a:pPr>
            <a:r>
              <a:rPr spc="70">
                <a:solidFill>
                  <a:srgbClr val="000000"/>
                </a:solidFill>
                <a:latin typeface="Times New Roman" panose="02020603050405020304"/>
                <a:cs typeface="Times New Roman" panose="02020603050405020304"/>
              </a:rPr>
              <a:t>l</a:t>
            </a:r>
            <a:r>
              <a:rPr spc="500">
                <a:solidFill>
                  <a:srgbClr val="000000"/>
                </a:solidFill>
                <a:latin typeface="Times New Roman" panose="02020603050405020304"/>
                <a:cs typeface="Times New Roman" panose="02020603050405020304"/>
              </a:rPr>
              <a:t> </a:t>
            </a:r>
            <a:r>
              <a:rPr spc="-20">
                <a:solidFill>
                  <a:srgbClr val="000000"/>
                </a:solidFill>
              </a:rPr>
              <a:t>车辆类型应属于</a:t>
            </a:r>
            <a:r>
              <a:rPr spc="-20"/>
              <a:t>中重型货车</a:t>
            </a:r>
            <a:r>
              <a:rPr spc="-25">
                <a:solidFill>
                  <a:srgbClr val="000000"/>
                </a:solidFill>
              </a:rPr>
              <a:t>，包括中型/重型半挂牵引车、</a:t>
            </a:r>
            <a:r>
              <a:rPr spc="-5">
                <a:solidFill>
                  <a:srgbClr val="000000"/>
                </a:solidFill>
              </a:rPr>
              <a:t>仓栅式货车、车辆运输车、封闭式货车、罐式货车、罐式自卸货车、集装箱车、栏板货车、平板货车、平板自卸货车、特殊结构货车、特殊结构自卸货车、厢式货车、厢式</a:t>
            </a:r>
            <a:r>
              <a:rPr spc="-25">
                <a:solidFill>
                  <a:srgbClr val="000000"/>
                </a:solidFill>
              </a:rPr>
              <a:t>自卸货车、专门用途货车、自卸货车等</a:t>
            </a:r>
            <a:endParaRPr spc="-25">
              <a:solidFill>
                <a:srgbClr val="000000"/>
              </a:solidFill>
            </a:endParaRPr>
          </a:p>
          <a:p>
            <a:pPr marL="12700" algn="just">
              <a:lnSpc>
                <a:spcPct val="100000"/>
              </a:lnSpc>
              <a:spcBef>
                <a:spcPts val="960"/>
              </a:spcBef>
            </a:pPr>
            <a:r>
              <a:rPr spc="70">
                <a:latin typeface="Times New Roman" panose="02020603050405020304"/>
                <a:cs typeface="Times New Roman" panose="02020603050405020304"/>
              </a:rPr>
              <a:t>l</a:t>
            </a:r>
            <a:r>
              <a:rPr spc="210">
                <a:latin typeface="Times New Roman" panose="02020603050405020304"/>
                <a:cs typeface="Times New Roman" panose="02020603050405020304"/>
              </a:rPr>
              <a:t>   </a:t>
            </a:r>
            <a:r>
              <a:rPr spc="-20"/>
              <a:t>轴数数量应与填报信息一</a:t>
            </a:r>
            <a:r>
              <a:rPr spc="-50">
                <a:solidFill>
                  <a:srgbClr val="000000"/>
                </a:solidFill>
              </a:rPr>
              <a:t>致</a:t>
            </a:r>
            <a:endParaRPr spc="-50">
              <a:solidFill>
                <a:srgbClr val="000000"/>
              </a:solidFill>
            </a:endParaRPr>
          </a:p>
        </p:txBody>
      </p:sp>
      <p:grpSp>
        <p:nvGrpSpPr>
          <p:cNvPr id="8" name="object 8"/>
          <p:cNvGrpSpPr/>
          <p:nvPr/>
        </p:nvGrpSpPr>
        <p:grpSpPr>
          <a:xfrm>
            <a:off x="6128004" y="1448054"/>
            <a:ext cx="5989320" cy="4063365"/>
            <a:chOff x="6067044" y="2013204"/>
            <a:chExt cx="5989320" cy="4063365"/>
          </a:xfrm>
        </p:grpSpPr>
        <p:pic>
          <p:nvPicPr>
            <p:cNvPr id="9" name="object 9"/>
            <p:cNvPicPr/>
            <p:nvPr/>
          </p:nvPicPr>
          <p:blipFill>
            <a:blip r:embed="rId1"/>
            <a:stretch>
              <a:fillRect/>
            </a:stretch>
          </p:blipFill>
          <p:spPr>
            <a:xfrm>
              <a:off x="6067044" y="2013204"/>
              <a:ext cx="5928359" cy="4062984"/>
            </a:xfrm>
            <a:prstGeom prst="rect">
              <a:avLst/>
            </a:prstGeom>
          </p:spPr>
        </p:pic>
        <p:sp>
          <p:nvSpPr>
            <p:cNvPr id="10" name="object 10"/>
            <p:cNvSpPr/>
            <p:nvPr/>
          </p:nvSpPr>
          <p:spPr>
            <a:xfrm>
              <a:off x="6162675" y="2244699"/>
              <a:ext cx="5893435" cy="2292350"/>
            </a:xfrm>
            <a:custGeom>
              <a:avLst/>
              <a:gdLst/>
              <a:ahLst/>
              <a:cxnLst/>
              <a:rect l="l" t="t" r="r" b="b"/>
              <a:pathLst>
                <a:path w="5893434" h="2292350">
                  <a:moveTo>
                    <a:pt x="2637561" y="962850"/>
                  </a:moveTo>
                  <a:lnTo>
                    <a:pt x="2618511" y="962850"/>
                  </a:lnTo>
                  <a:lnTo>
                    <a:pt x="2618511" y="981900"/>
                  </a:lnTo>
                  <a:lnTo>
                    <a:pt x="2618511" y="1268298"/>
                  </a:lnTo>
                  <a:lnTo>
                    <a:pt x="19050" y="1268298"/>
                  </a:lnTo>
                  <a:lnTo>
                    <a:pt x="19050" y="981900"/>
                  </a:lnTo>
                  <a:lnTo>
                    <a:pt x="2618511" y="981900"/>
                  </a:lnTo>
                  <a:lnTo>
                    <a:pt x="2618511" y="962850"/>
                  </a:lnTo>
                  <a:lnTo>
                    <a:pt x="0" y="962850"/>
                  </a:lnTo>
                  <a:lnTo>
                    <a:pt x="0" y="1287348"/>
                  </a:lnTo>
                  <a:lnTo>
                    <a:pt x="2637561" y="1287348"/>
                  </a:lnTo>
                  <a:lnTo>
                    <a:pt x="2637561" y="1277823"/>
                  </a:lnTo>
                  <a:lnTo>
                    <a:pt x="2637561" y="1268298"/>
                  </a:lnTo>
                  <a:lnTo>
                    <a:pt x="2637561" y="981900"/>
                  </a:lnTo>
                  <a:lnTo>
                    <a:pt x="2637561" y="972375"/>
                  </a:lnTo>
                  <a:lnTo>
                    <a:pt x="2637561" y="962850"/>
                  </a:lnTo>
                  <a:close/>
                </a:path>
                <a:path w="5893434" h="2292350">
                  <a:moveTo>
                    <a:pt x="2637561" y="0"/>
                  </a:moveTo>
                  <a:lnTo>
                    <a:pt x="2618511" y="0"/>
                  </a:lnTo>
                  <a:lnTo>
                    <a:pt x="2618511" y="19050"/>
                  </a:lnTo>
                  <a:lnTo>
                    <a:pt x="2618511" y="305435"/>
                  </a:lnTo>
                  <a:lnTo>
                    <a:pt x="19050" y="305435"/>
                  </a:lnTo>
                  <a:lnTo>
                    <a:pt x="19050" y="19050"/>
                  </a:lnTo>
                  <a:lnTo>
                    <a:pt x="2618511" y="19050"/>
                  </a:lnTo>
                  <a:lnTo>
                    <a:pt x="2618511" y="0"/>
                  </a:lnTo>
                  <a:lnTo>
                    <a:pt x="0" y="0"/>
                  </a:lnTo>
                  <a:lnTo>
                    <a:pt x="0" y="324485"/>
                  </a:lnTo>
                  <a:lnTo>
                    <a:pt x="2637561" y="324485"/>
                  </a:lnTo>
                  <a:lnTo>
                    <a:pt x="2637561" y="314960"/>
                  </a:lnTo>
                  <a:lnTo>
                    <a:pt x="2637561" y="305435"/>
                  </a:lnTo>
                  <a:lnTo>
                    <a:pt x="2637561" y="19050"/>
                  </a:lnTo>
                  <a:lnTo>
                    <a:pt x="2637561" y="9525"/>
                  </a:lnTo>
                  <a:lnTo>
                    <a:pt x="2637561" y="0"/>
                  </a:lnTo>
                  <a:close/>
                </a:path>
                <a:path w="5893434" h="2292350">
                  <a:moveTo>
                    <a:pt x="5893155" y="1967306"/>
                  </a:moveTo>
                  <a:lnTo>
                    <a:pt x="5874105" y="1967306"/>
                  </a:lnTo>
                  <a:lnTo>
                    <a:pt x="5874105" y="1986356"/>
                  </a:lnTo>
                  <a:lnTo>
                    <a:pt x="5874105" y="2272741"/>
                  </a:lnTo>
                  <a:lnTo>
                    <a:pt x="3274657" y="2272741"/>
                  </a:lnTo>
                  <a:lnTo>
                    <a:pt x="3274657" y="1986356"/>
                  </a:lnTo>
                  <a:lnTo>
                    <a:pt x="5874105" y="1986356"/>
                  </a:lnTo>
                  <a:lnTo>
                    <a:pt x="5874105" y="1967306"/>
                  </a:lnTo>
                  <a:lnTo>
                    <a:pt x="3255607" y="1967306"/>
                  </a:lnTo>
                  <a:lnTo>
                    <a:pt x="3255607" y="2291791"/>
                  </a:lnTo>
                  <a:lnTo>
                    <a:pt x="5893155" y="2291791"/>
                  </a:lnTo>
                  <a:lnTo>
                    <a:pt x="5893155" y="2282266"/>
                  </a:lnTo>
                  <a:lnTo>
                    <a:pt x="5893155" y="2272741"/>
                  </a:lnTo>
                  <a:lnTo>
                    <a:pt x="5893155" y="1986356"/>
                  </a:lnTo>
                  <a:lnTo>
                    <a:pt x="5893155" y="1976831"/>
                  </a:lnTo>
                  <a:lnTo>
                    <a:pt x="5893155" y="1967306"/>
                  </a:lnTo>
                  <a:close/>
                </a:path>
              </a:pathLst>
            </a:custGeom>
            <a:solidFill>
              <a:srgbClr val="FF0000"/>
            </a:solidFill>
          </p:spPr>
          <p:txBody>
            <a:bodyPr wrap="square" lIns="0" tIns="0" rIns="0" bIns="0" rtlCol="0"/>
            <a:lstStyle/>
            <a:p/>
          </p:txBody>
        </p:sp>
      </p:grpSp>
      <p:grpSp>
        <p:nvGrpSpPr>
          <p:cNvPr id="11" name="object 11"/>
          <p:cNvGrpSpPr/>
          <p:nvPr/>
        </p:nvGrpSpPr>
        <p:grpSpPr>
          <a:xfrm>
            <a:off x="533273" y="5181726"/>
            <a:ext cx="5224780" cy="1275715"/>
            <a:chOff x="498348" y="5582411"/>
            <a:chExt cx="5224780" cy="1275715"/>
          </a:xfrm>
        </p:grpSpPr>
        <p:pic>
          <p:nvPicPr>
            <p:cNvPr id="12" name="object 12"/>
            <p:cNvPicPr/>
            <p:nvPr/>
          </p:nvPicPr>
          <p:blipFill>
            <a:blip r:embed="rId2"/>
            <a:stretch>
              <a:fillRect/>
            </a:stretch>
          </p:blipFill>
          <p:spPr>
            <a:xfrm>
              <a:off x="498348" y="5582411"/>
              <a:ext cx="5224272" cy="1275588"/>
            </a:xfrm>
            <a:prstGeom prst="rect">
              <a:avLst/>
            </a:prstGeom>
          </p:spPr>
        </p:pic>
        <p:sp>
          <p:nvSpPr>
            <p:cNvPr id="13" name="object 13"/>
            <p:cNvSpPr/>
            <p:nvPr/>
          </p:nvSpPr>
          <p:spPr>
            <a:xfrm>
              <a:off x="798004" y="5677941"/>
              <a:ext cx="2204720" cy="551815"/>
            </a:xfrm>
            <a:custGeom>
              <a:avLst/>
              <a:gdLst/>
              <a:ahLst/>
              <a:cxnLst/>
              <a:rect l="l" t="t" r="r" b="b"/>
              <a:pathLst>
                <a:path w="2204720" h="551814">
                  <a:moveTo>
                    <a:pt x="2204097" y="551484"/>
                  </a:moveTo>
                  <a:lnTo>
                    <a:pt x="0" y="551484"/>
                  </a:lnTo>
                  <a:lnTo>
                    <a:pt x="0" y="0"/>
                  </a:lnTo>
                  <a:lnTo>
                    <a:pt x="2204097" y="0"/>
                  </a:lnTo>
                  <a:lnTo>
                    <a:pt x="2204097" y="9525"/>
                  </a:lnTo>
                  <a:lnTo>
                    <a:pt x="19049" y="9525"/>
                  </a:lnTo>
                  <a:lnTo>
                    <a:pt x="9525" y="19050"/>
                  </a:lnTo>
                  <a:lnTo>
                    <a:pt x="19049" y="19050"/>
                  </a:lnTo>
                  <a:lnTo>
                    <a:pt x="19049" y="532434"/>
                  </a:lnTo>
                  <a:lnTo>
                    <a:pt x="9525" y="532434"/>
                  </a:lnTo>
                  <a:lnTo>
                    <a:pt x="19049" y="541959"/>
                  </a:lnTo>
                  <a:lnTo>
                    <a:pt x="2204097" y="541959"/>
                  </a:lnTo>
                  <a:lnTo>
                    <a:pt x="2204097" y="551484"/>
                  </a:lnTo>
                  <a:close/>
                </a:path>
                <a:path w="2204720" h="551814">
                  <a:moveTo>
                    <a:pt x="19049" y="19050"/>
                  </a:moveTo>
                  <a:lnTo>
                    <a:pt x="9525" y="19050"/>
                  </a:lnTo>
                  <a:lnTo>
                    <a:pt x="19049" y="9525"/>
                  </a:lnTo>
                  <a:lnTo>
                    <a:pt x="19049" y="19050"/>
                  </a:lnTo>
                  <a:close/>
                </a:path>
                <a:path w="2204720" h="551814">
                  <a:moveTo>
                    <a:pt x="2185047" y="19050"/>
                  </a:moveTo>
                  <a:lnTo>
                    <a:pt x="19049" y="19050"/>
                  </a:lnTo>
                  <a:lnTo>
                    <a:pt x="19049" y="9525"/>
                  </a:lnTo>
                  <a:lnTo>
                    <a:pt x="2185047" y="9525"/>
                  </a:lnTo>
                  <a:lnTo>
                    <a:pt x="2185047" y="19050"/>
                  </a:lnTo>
                  <a:close/>
                </a:path>
                <a:path w="2204720" h="551814">
                  <a:moveTo>
                    <a:pt x="2185047" y="541959"/>
                  </a:moveTo>
                  <a:lnTo>
                    <a:pt x="2185047" y="9525"/>
                  </a:lnTo>
                  <a:lnTo>
                    <a:pt x="2194572" y="19050"/>
                  </a:lnTo>
                  <a:lnTo>
                    <a:pt x="2204097" y="19050"/>
                  </a:lnTo>
                  <a:lnTo>
                    <a:pt x="2204097" y="532434"/>
                  </a:lnTo>
                  <a:lnTo>
                    <a:pt x="2194572" y="532434"/>
                  </a:lnTo>
                  <a:lnTo>
                    <a:pt x="2185047" y="541959"/>
                  </a:lnTo>
                  <a:close/>
                </a:path>
                <a:path w="2204720" h="551814">
                  <a:moveTo>
                    <a:pt x="2204097" y="19050"/>
                  </a:moveTo>
                  <a:lnTo>
                    <a:pt x="2194572" y="19050"/>
                  </a:lnTo>
                  <a:lnTo>
                    <a:pt x="2185047" y="9525"/>
                  </a:lnTo>
                  <a:lnTo>
                    <a:pt x="2204097" y="9525"/>
                  </a:lnTo>
                  <a:lnTo>
                    <a:pt x="2204097" y="19050"/>
                  </a:lnTo>
                  <a:close/>
                </a:path>
                <a:path w="2204720" h="551814">
                  <a:moveTo>
                    <a:pt x="19049" y="541959"/>
                  </a:moveTo>
                  <a:lnTo>
                    <a:pt x="9525" y="532434"/>
                  </a:lnTo>
                  <a:lnTo>
                    <a:pt x="19049" y="532434"/>
                  </a:lnTo>
                  <a:lnTo>
                    <a:pt x="19049" y="541959"/>
                  </a:lnTo>
                  <a:close/>
                </a:path>
                <a:path w="2204720" h="551814">
                  <a:moveTo>
                    <a:pt x="2185047" y="541959"/>
                  </a:moveTo>
                  <a:lnTo>
                    <a:pt x="19049" y="541959"/>
                  </a:lnTo>
                  <a:lnTo>
                    <a:pt x="19049" y="532434"/>
                  </a:lnTo>
                  <a:lnTo>
                    <a:pt x="2185047" y="532434"/>
                  </a:lnTo>
                  <a:lnTo>
                    <a:pt x="2185047" y="541959"/>
                  </a:lnTo>
                  <a:close/>
                </a:path>
                <a:path w="2204720" h="551814">
                  <a:moveTo>
                    <a:pt x="2204097" y="541959"/>
                  </a:moveTo>
                  <a:lnTo>
                    <a:pt x="2185047" y="541959"/>
                  </a:lnTo>
                  <a:lnTo>
                    <a:pt x="2194572" y="532434"/>
                  </a:lnTo>
                  <a:lnTo>
                    <a:pt x="2204097" y="532434"/>
                  </a:lnTo>
                  <a:lnTo>
                    <a:pt x="2204097" y="541959"/>
                  </a:lnTo>
                  <a:close/>
                </a:path>
              </a:pathLst>
            </a:custGeom>
            <a:solidFill>
              <a:srgbClr val="FF0000"/>
            </a:solidFill>
          </p:spPr>
          <p:txBody>
            <a:bodyPr wrap="square" lIns="0" tIns="0" rIns="0" bIns="0" rtlCol="0"/>
            <a:lstStyle/>
            <a:p/>
          </p:txBody>
        </p:sp>
      </p:grpSp>
      <p:sp>
        <p:nvSpPr>
          <p:cNvPr id="14" name="object 14"/>
          <p:cNvSpPr txBox="1"/>
          <p:nvPr/>
        </p:nvSpPr>
        <p:spPr>
          <a:xfrm>
            <a:off x="7726476" y="5867476"/>
            <a:ext cx="2272665" cy="268605"/>
          </a:xfrm>
          <a:prstGeom prst="rect">
            <a:avLst/>
          </a:prstGeom>
        </p:spPr>
        <p:txBody>
          <a:bodyPr vert="horz" wrap="square" lIns="0" tIns="12065" rIns="0" bIns="0" rtlCol="0">
            <a:spAutoFit/>
          </a:bodyPr>
          <a:lstStyle/>
          <a:p>
            <a:pPr marL="12700">
              <a:lnSpc>
                <a:spcPct val="100000"/>
              </a:lnSpc>
              <a:spcBef>
                <a:spcPts val="95"/>
              </a:spcBef>
            </a:pPr>
            <a:r>
              <a:rPr sz="1600" b="1" spc="-10">
                <a:solidFill>
                  <a:srgbClr val="001F5F"/>
                </a:solidFill>
                <a:latin typeface="黑体" panose="02010609060101010101" charset="-122"/>
                <a:cs typeface="黑体" panose="02010609060101010101" charset="-122"/>
              </a:rPr>
              <a:t>《机动车登记证书》样</a:t>
            </a:r>
            <a:r>
              <a:rPr sz="1600" b="1" spc="-50">
                <a:solidFill>
                  <a:srgbClr val="001F5F"/>
                </a:solidFill>
                <a:latin typeface="黑体" panose="02010609060101010101" charset="-122"/>
                <a:cs typeface="黑体" panose="02010609060101010101" charset="-122"/>
              </a:rPr>
              <a:t>例</a:t>
            </a:r>
            <a:endParaRPr sz="1600">
              <a:latin typeface="黑体" panose="02010609060101010101" charset="-122"/>
              <a:cs typeface="黑体" panose="02010609060101010101" charset="-122"/>
            </a:endParaRPr>
          </a:p>
        </p:txBody>
      </p:sp>
    </p:spTree>
  </p:cSld>
  <p:clrMapOvr>
    <a:masterClrMapping/>
  </p:clrMapOvr>
  <p:transition/>
</p:sld>
</file>

<file path=ppt/tags/tag1.xml><?xml version="1.0" encoding="utf-8"?>
<p:tagLst xmlns:p="http://schemas.openxmlformats.org/presentationml/2006/main">
  <p:tag name="AS_NET" val="4.0.30319.42000"/>
  <p:tag name="AS_OS" val="Microsoft Windows NT 6.2.9200.0"/>
  <p:tag name="AS_RELEASE_DATE" val="2021.08.14"/>
  <p:tag name="AS_TITLE" val="Aspose.Slides for .NET 4.0 Client Profile"/>
  <p:tag name="AS_VERSION" val="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1416</Words>
  <Application>WPS 演示</Application>
  <PresentationFormat/>
  <Paragraphs>82</Paragraphs>
  <Slides>8</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8</vt:i4>
      </vt:variant>
    </vt:vector>
  </HeadingPairs>
  <TitlesOfParts>
    <vt:vector size="25" baseType="lpstr">
      <vt:lpstr>Arial</vt:lpstr>
      <vt:lpstr>宋体</vt:lpstr>
      <vt:lpstr>Wingdings</vt:lpstr>
      <vt:lpstr>黑体</vt:lpstr>
      <vt:lpstr>Trebuchet MS</vt:lpstr>
      <vt:lpstr>Gulim</vt:lpstr>
      <vt:lpstr>Segoe Print</vt:lpstr>
      <vt:lpstr>Times New Roman</vt:lpstr>
      <vt:lpstr>微软雅黑</vt:lpstr>
      <vt:lpstr>Arial Unicode MS</vt:lpstr>
      <vt:lpstr>Calibri</vt:lpstr>
      <vt:lpstr>Arial</vt:lpstr>
      <vt:lpstr>PMingLiU</vt:lpstr>
      <vt:lpstr>Georgia</vt:lpstr>
      <vt:lpstr>PMingLiU-ExtB</vt:lpstr>
      <vt:lpstr>汉仪中黑 197</vt:lpstr>
      <vt:lpstr>Office Theme</vt:lpstr>
      <vt:lpstr>PowerPoint 演示文稿</vt:lpstr>
      <vt:lpstr>以个人名义申报的</vt:lpstr>
      <vt:lpstr>应上传《报废机动车回收证明》《机动车注销证明书》和承诺书</vt:lpstr>
      <vt:lpstr>应上传《报废机动车回收证明》《机动车注销证明书》和承诺书</vt:lpstr>
      <vt:lpstr>应上传《报废机动车回收证明》《机动车注销证明书》和承诺书</vt:lpstr>
      <vt:lpstr>应上传《出口许可证》、《出口货物报关单》、《机动车注销证明书》（二手车出口）和承诺书</vt:lpstr>
      <vt:lpstr>（发票联）和《机动车登记证书》</vt:lpstr>
      <vt:lpstr>（发票联）和《机动车登记证书》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东东</cp:lastModifiedBy>
  <cp:revision>2</cp:revision>
  <cp:lastPrinted>2025-10-13T15:02:00Z</cp:lastPrinted>
  <dcterms:created xsi:type="dcterms:W3CDTF">2025-10-13T15:02:00Z</dcterms:created>
  <dcterms:modified xsi:type="dcterms:W3CDTF">2025-10-13T08:34:12Z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A04968BED13D46499398DAC1A391DF8F_12</vt:lpwstr>
  </property>
  <property fmtid="{D5CDD505-2E9C-101B-9397-08002B2CF9AE}" pid="3" name="KSOProductBuildVer">
    <vt:lpwstr>2052-12.1.0.22529</vt:lpwstr>
  </property>
</Properties>
</file>